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1" r:id="rId5"/>
    <p:sldId id="260" r:id="rId6"/>
    <p:sldId id="272" r:id="rId7"/>
    <p:sldId id="262" r:id="rId8"/>
    <p:sldId id="273" r:id="rId9"/>
    <p:sldId id="274" r:id="rId10"/>
    <p:sldId id="267" r:id="rId11"/>
    <p:sldId id="270" r:id="rId12"/>
  </p:sldIdLst>
  <p:sldSz cx="18288000" cy="10287000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Heavy" panose="020B0604020202020204" charset="0"/>
      <p:regular r:id="rId18"/>
    </p:embeddedFont>
    <p:embeddedFont>
      <p:font typeface="Montserrat Semi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003E"/>
    <a:srgbClr val="660066"/>
    <a:srgbClr val="733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1D2083-1E07-4562-B227-A70154283F9A}" type="doc">
      <dgm:prSet loTypeId="urn:microsoft.com/office/officeart/2005/8/layout/process3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74A39E1-B48B-49F0-908E-44A446E0E3C8}">
      <dgm:prSet phldrT="[Text]"/>
      <dgm:spPr>
        <a:solidFill>
          <a:srgbClr val="3E003E"/>
        </a:solidFill>
      </dgm:spPr>
      <dgm:t>
        <a:bodyPr/>
        <a:lstStyle/>
        <a:p>
          <a:pPr>
            <a:buNone/>
          </a:pPr>
          <a:r>
            <a:rPr lang="en-US" b="0" dirty="0"/>
            <a:t>Business Understanding</a:t>
          </a:r>
        </a:p>
      </dgm:t>
    </dgm:pt>
    <dgm:pt modelId="{E4A5CB7A-3C5D-4D89-81A9-2AB0C2A3E71D}" type="parTrans" cxnId="{0B7F99D3-EF43-4029-9A00-DCE43FD935A5}">
      <dgm:prSet/>
      <dgm:spPr/>
      <dgm:t>
        <a:bodyPr/>
        <a:lstStyle/>
        <a:p>
          <a:endParaRPr lang="en-US"/>
        </a:p>
      </dgm:t>
    </dgm:pt>
    <dgm:pt modelId="{D2DAA37E-C061-468D-8D3C-CE2B2AEF406B}" type="sibTrans" cxnId="{0B7F99D3-EF43-4029-9A00-DCE43FD935A5}">
      <dgm:prSet/>
      <dgm:spPr>
        <a:solidFill>
          <a:srgbClr val="3E003E"/>
        </a:solidFill>
      </dgm:spPr>
      <dgm:t>
        <a:bodyPr/>
        <a:lstStyle/>
        <a:p>
          <a:endParaRPr lang="en-US"/>
        </a:p>
      </dgm:t>
    </dgm:pt>
    <dgm:pt modelId="{7BEF99D5-AC9F-444B-809F-0F8FB5659D70}">
      <dgm:prSet phldrT="[Text]"/>
      <dgm:spPr/>
      <dgm:t>
        <a:bodyPr/>
        <a:lstStyle/>
        <a:p>
          <a:r>
            <a:rPr lang="en-US" dirty="0"/>
            <a:t>Defined key questions with the BTS</a:t>
          </a:r>
        </a:p>
      </dgm:t>
    </dgm:pt>
    <dgm:pt modelId="{B54A570B-57D0-458A-B5E9-951F277B8CB3}" type="parTrans" cxnId="{F1FC02BA-169B-45A0-AF5F-977B6FEFDD36}">
      <dgm:prSet/>
      <dgm:spPr/>
      <dgm:t>
        <a:bodyPr/>
        <a:lstStyle/>
        <a:p>
          <a:endParaRPr lang="en-US"/>
        </a:p>
      </dgm:t>
    </dgm:pt>
    <dgm:pt modelId="{B3CEECAF-EF69-43DB-B05D-32E38826538B}" type="sibTrans" cxnId="{F1FC02BA-169B-45A0-AF5F-977B6FEFDD36}">
      <dgm:prSet/>
      <dgm:spPr/>
      <dgm:t>
        <a:bodyPr/>
        <a:lstStyle/>
        <a:p>
          <a:endParaRPr lang="en-US"/>
        </a:p>
      </dgm:t>
    </dgm:pt>
    <dgm:pt modelId="{4DB3E814-0779-4644-9542-8ECB534D382D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Data Understanding</a:t>
          </a:r>
        </a:p>
      </dgm:t>
    </dgm:pt>
    <dgm:pt modelId="{441330B2-47B8-428F-BB71-812AE9D0B4C0}" type="parTrans" cxnId="{085C5807-D179-4BC1-A424-0E1AAD8C357E}">
      <dgm:prSet/>
      <dgm:spPr/>
      <dgm:t>
        <a:bodyPr/>
        <a:lstStyle/>
        <a:p>
          <a:endParaRPr lang="en-US"/>
        </a:p>
      </dgm:t>
    </dgm:pt>
    <dgm:pt modelId="{38FED8A0-1A70-4FE7-BB52-B5F0328EF9AF}" type="sibTrans" cxnId="{085C5807-D179-4BC1-A424-0E1AAD8C357E}">
      <dgm:prSet/>
      <dgm:spPr>
        <a:solidFill>
          <a:srgbClr val="660066"/>
        </a:solidFill>
      </dgm:spPr>
      <dgm:t>
        <a:bodyPr/>
        <a:lstStyle/>
        <a:p>
          <a:endParaRPr lang="en-US"/>
        </a:p>
      </dgm:t>
    </dgm:pt>
    <dgm:pt modelId="{99EC04D2-6DDB-4A43-9B93-3CF4819765E3}">
      <dgm:prSet phldrT="[Text]"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/>
            <a:t>Explored multi-year BTS freight data (2021–2024)</a:t>
          </a:r>
        </a:p>
      </dgm:t>
    </dgm:pt>
    <dgm:pt modelId="{DEA9289B-C304-44BD-BBE0-E7FA06B9C23F}" type="parTrans" cxnId="{1A30E21C-EDAB-4D5D-86AD-1C3850AF3D1D}">
      <dgm:prSet/>
      <dgm:spPr/>
      <dgm:t>
        <a:bodyPr/>
        <a:lstStyle/>
        <a:p>
          <a:endParaRPr lang="en-US"/>
        </a:p>
      </dgm:t>
    </dgm:pt>
    <dgm:pt modelId="{F9AB1452-B9E1-4188-8E80-31BEEAF4629A}" type="sibTrans" cxnId="{1A30E21C-EDAB-4D5D-86AD-1C3850AF3D1D}">
      <dgm:prSet/>
      <dgm:spPr/>
      <dgm:t>
        <a:bodyPr/>
        <a:lstStyle/>
        <a:p>
          <a:endParaRPr lang="en-US"/>
        </a:p>
      </dgm:t>
    </dgm:pt>
    <dgm:pt modelId="{63E7DBC3-D81B-415D-A15D-1CA546113C2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Data Preparation</a:t>
          </a:r>
        </a:p>
      </dgm:t>
    </dgm:pt>
    <dgm:pt modelId="{D4EA07E3-DF5F-4111-923F-74A9596B5FDC}" type="parTrans" cxnId="{83568851-71B1-4EC3-B3CA-DE735099D2CD}">
      <dgm:prSet/>
      <dgm:spPr/>
      <dgm:t>
        <a:bodyPr/>
        <a:lstStyle/>
        <a:p>
          <a:endParaRPr lang="en-US"/>
        </a:p>
      </dgm:t>
    </dgm:pt>
    <dgm:pt modelId="{BD1DCC75-FE49-4FA6-B105-F75472572AEE}" type="sibTrans" cxnId="{83568851-71B1-4EC3-B3CA-DE735099D2CD}">
      <dgm:prSet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718C7C84-9DFF-441C-812A-D5FD513B5569}">
      <dgm:prSet phldrT="[Text]"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/>
            <a:t>Merged files, cleaned columns in Python, created new fields (e.g., emissions, shipment ID)</a:t>
          </a:r>
        </a:p>
      </dgm:t>
    </dgm:pt>
    <dgm:pt modelId="{91C5F632-F534-4151-AE19-D20834F7A07C}" type="parTrans" cxnId="{D639E92D-D53E-4641-B25A-83472437E79C}">
      <dgm:prSet/>
      <dgm:spPr/>
      <dgm:t>
        <a:bodyPr/>
        <a:lstStyle/>
        <a:p>
          <a:endParaRPr lang="en-US"/>
        </a:p>
      </dgm:t>
    </dgm:pt>
    <dgm:pt modelId="{4359B5DC-EC6D-427C-B0F9-6F6294149412}" type="sibTrans" cxnId="{D639E92D-D53E-4641-B25A-83472437E79C}">
      <dgm:prSet/>
      <dgm:spPr/>
      <dgm:t>
        <a:bodyPr/>
        <a:lstStyle/>
        <a:p>
          <a:endParaRPr lang="en-US"/>
        </a:p>
      </dgm:t>
    </dgm:pt>
    <dgm:pt modelId="{578E8F23-0F1F-48FA-AD93-60CDA2FD889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pPr>
            <a:buNone/>
          </a:pPr>
          <a:r>
            <a:rPr lang="en-US" b="0" dirty="0"/>
            <a:t>Modeling</a:t>
          </a:r>
        </a:p>
      </dgm:t>
    </dgm:pt>
    <dgm:pt modelId="{85EF8924-102D-4764-B39A-D1F90C4A1171}" type="parTrans" cxnId="{EF8A0A4E-BE0D-4EFD-9EFC-0EB80F2F71FD}">
      <dgm:prSet/>
      <dgm:spPr/>
      <dgm:t>
        <a:bodyPr/>
        <a:lstStyle/>
        <a:p>
          <a:endParaRPr lang="en-US"/>
        </a:p>
      </dgm:t>
    </dgm:pt>
    <dgm:pt modelId="{58FFE180-0060-4ACF-ACB7-63C831DA5A85}" type="sibTrans" cxnId="{EF8A0A4E-BE0D-4EFD-9EFC-0EB80F2F71FD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2105DCD2-E4F0-4D86-B904-BEDFED1CA6EC}">
      <dgm:prSet phldrT="[Text]"/>
      <dgm:spPr>
        <a:ln>
          <a:solidFill>
            <a:srgbClr val="660066"/>
          </a:solidFill>
        </a:ln>
      </dgm:spPr>
      <dgm:t>
        <a:bodyPr/>
        <a:lstStyle/>
        <a:p>
          <a:pPr>
            <a:buNone/>
          </a:pPr>
          <a:r>
            <a:rPr lang="en-US" dirty="0"/>
            <a:t>Created DAX measures, KPIs, and custom calculations (freight charge per commodity, total emissions, etc.)</a:t>
          </a:r>
        </a:p>
      </dgm:t>
    </dgm:pt>
    <dgm:pt modelId="{3975AF7E-34CB-42C2-A29D-2731D383E759}" type="parTrans" cxnId="{F0E6BE5A-5B99-47ED-9FE8-BC8E02156C17}">
      <dgm:prSet/>
      <dgm:spPr/>
      <dgm:t>
        <a:bodyPr/>
        <a:lstStyle/>
        <a:p>
          <a:endParaRPr lang="en-US"/>
        </a:p>
      </dgm:t>
    </dgm:pt>
    <dgm:pt modelId="{050D3B10-523B-4880-85ED-C7B2237DA02B}" type="sibTrans" cxnId="{F0E6BE5A-5B99-47ED-9FE8-BC8E02156C17}">
      <dgm:prSet/>
      <dgm:spPr/>
      <dgm:t>
        <a:bodyPr/>
        <a:lstStyle/>
        <a:p>
          <a:endParaRPr lang="en-US"/>
        </a:p>
      </dgm:t>
    </dgm:pt>
    <dgm:pt modelId="{6B0CAAFD-F7E5-407C-845C-B9E89BB6C0B8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>
            <a:buNone/>
          </a:pPr>
          <a:r>
            <a:rPr lang="en-US" b="0" dirty="0"/>
            <a:t>Evaluation</a:t>
          </a:r>
        </a:p>
      </dgm:t>
    </dgm:pt>
    <dgm:pt modelId="{65B4BB3C-B618-4FD1-B902-746EA07A0674}" type="parTrans" cxnId="{9DE2836C-D303-4AEC-9250-B4E13713A8FD}">
      <dgm:prSet/>
      <dgm:spPr/>
      <dgm:t>
        <a:bodyPr/>
        <a:lstStyle/>
        <a:p>
          <a:endParaRPr lang="en-US"/>
        </a:p>
      </dgm:t>
    </dgm:pt>
    <dgm:pt modelId="{B2C0804E-B73D-4F0F-AD3D-20716F82C2BE}" type="sibTrans" cxnId="{9DE2836C-D303-4AEC-9250-B4E13713A8FD}">
      <dgm:prSet/>
      <dgm:spPr/>
      <dgm:t>
        <a:bodyPr/>
        <a:lstStyle/>
        <a:p>
          <a:endParaRPr lang="en-US"/>
        </a:p>
      </dgm:t>
    </dgm:pt>
    <dgm:pt modelId="{EF6BD271-43AF-4388-B74F-DC5CFC117D21}">
      <dgm:prSet phldrT="[Text]"/>
      <dgm:spPr>
        <a:ln>
          <a:solidFill>
            <a:srgbClr val="660066"/>
          </a:solidFill>
        </a:ln>
      </dgm:spPr>
      <dgm:t>
        <a:bodyPr/>
        <a:lstStyle/>
        <a:p>
          <a:pPr>
            <a:buNone/>
          </a:pPr>
          <a:r>
            <a:rPr lang="en-US" dirty="0"/>
            <a:t>Identified high-emission modes, low-efficiency lanes, seasonal bottlenecks</a:t>
          </a:r>
        </a:p>
      </dgm:t>
    </dgm:pt>
    <dgm:pt modelId="{20F91BF2-831B-4904-AA2E-6756118E3CA6}" type="parTrans" cxnId="{AE52CBC8-B50A-4273-8853-31B63F859A51}">
      <dgm:prSet/>
      <dgm:spPr/>
      <dgm:t>
        <a:bodyPr/>
        <a:lstStyle/>
        <a:p>
          <a:endParaRPr lang="en-US"/>
        </a:p>
      </dgm:t>
    </dgm:pt>
    <dgm:pt modelId="{5A08FCEC-D523-4133-B759-7BB1AB6B2D89}" type="sibTrans" cxnId="{AE52CBC8-B50A-4273-8853-31B63F859A51}">
      <dgm:prSet/>
      <dgm:spPr/>
      <dgm:t>
        <a:bodyPr/>
        <a:lstStyle/>
        <a:p>
          <a:endParaRPr lang="en-US"/>
        </a:p>
      </dgm:t>
    </dgm:pt>
    <dgm:pt modelId="{37D515AE-2B8F-4EF8-8F29-F318A76C0E21}" type="pres">
      <dgm:prSet presAssocID="{BD1D2083-1E07-4562-B227-A70154283F9A}" presName="linearFlow" presStyleCnt="0">
        <dgm:presLayoutVars>
          <dgm:dir/>
          <dgm:animLvl val="lvl"/>
          <dgm:resizeHandles val="exact"/>
        </dgm:presLayoutVars>
      </dgm:prSet>
      <dgm:spPr/>
    </dgm:pt>
    <dgm:pt modelId="{24625719-A588-4E94-AB59-92C5115E92D0}" type="pres">
      <dgm:prSet presAssocID="{674A39E1-B48B-49F0-908E-44A446E0E3C8}" presName="composite" presStyleCnt="0"/>
      <dgm:spPr/>
    </dgm:pt>
    <dgm:pt modelId="{73DE59EC-68DA-43C2-BC4F-8D590260AF96}" type="pres">
      <dgm:prSet presAssocID="{674A39E1-B48B-49F0-908E-44A446E0E3C8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8B6951-EACD-4E45-8610-3BCA0C553BEA}" type="pres">
      <dgm:prSet presAssocID="{674A39E1-B48B-49F0-908E-44A446E0E3C8}" presName="parSh" presStyleLbl="node1" presStyleIdx="0" presStyleCnt="5"/>
      <dgm:spPr/>
    </dgm:pt>
    <dgm:pt modelId="{9E041885-538F-4ADD-9049-D385B1A05438}" type="pres">
      <dgm:prSet presAssocID="{674A39E1-B48B-49F0-908E-44A446E0E3C8}" presName="desTx" presStyleLbl="fgAcc1" presStyleIdx="0" presStyleCnt="5">
        <dgm:presLayoutVars>
          <dgm:bulletEnabled val="1"/>
        </dgm:presLayoutVars>
      </dgm:prSet>
      <dgm:spPr/>
    </dgm:pt>
    <dgm:pt modelId="{A333BFB3-D3F7-41DA-961C-A6A507668ADD}" type="pres">
      <dgm:prSet presAssocID="{D2DAA37E-C061-468D-8D3C-CE2B2AEF406B}" presName="sibTrans" presStyleLbl="sibTrans2D1" presStyleIdx="0" presStyleCnt="4"/>
      <dgm:spPr/>
    </dgm:pt>
    <dgm:pt modelId="{279F8842-7BE2-43BF-8BC6-E5C3DABE5CEB}" type="pres">
      <dgm:prSet presAssocID="{D2DAA37E-C061-468D-8D3C-CE2B2AEF406B}" presName="connTx" presStyleLbl="sibTrans2D1" presStyleIdx="0" presStyleCnt="4"/>
      <dgm:spPr/>
    </dgm:pt>
    <dgm:pt modelId="{D691E106-4FE6-4643-B4CE-CC2D4F9E64AC}" type="pres">
      <dgm:prSet presAssocID="{4DB3E814-0779-4644-9542-8ECB534D382D}" presName="composite" presStyleCnt="0"/>
      <dgm:spPr/>
    </dgm:pt>
    <dgm:pt modelId="{F01B4F50-4B0B-4D79-86F7-CE8BFC9F880A}" type="pres">
      <dgm:prSet presAssocID="{4DB3E814-0779-4644-9542-8ECB534D382D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D9A71-23C4-4EBC-B598-4BF68C7219A8}" type="pres">
      <dgm:prSet presAssocID="{4DB3E814-0779-4644-9542-8ECB534D382D}" presName="parSh" presStyleLbl="node1" presStyleIdx="1" presStyleCnt="5"/>
      <dgm:spPr/>
    </dgm:pt>
    <dgm:pt modelId="{32A0BBC3-F638-4C09-B92B-8A6A02E6DB0E}" type="pres">
      <dgm:prSet presAssocID="{4DB3E814-0779-4644-9542-8ECB534D382D}" presName="desTx" presStyleLbl="fgAcc1" presStyleIdx="1" presStyleCnt="5">
        <dgm:presLayoutVars>
          <dgm:bulletEnabled val="1"/>
        </dgm:presLayoutVars>
      </dgm:prSet>
      <dgm:spPr/>
    </dgm:pt>
    <dgm:pt modelId="{A26B2E45-18FA-4725-8644-7529F14D1147}" type="pres">
      <dgm:prSet presAssocID="{38FED8A0-1A70-4FE7-BB52-B5F0328EF9AF}" presName="sibTrans" presStyleLbl="sibTrans2D1" presStyleIdx="1" presStyleCnt="4"/>
      <dgm:spPr/>
    </dgm:pt>
    <dgm:pt modelId="{5F2FB436-8601-48D8-894E-F6A5DB2B86B7}" type="pres">
      <dgm:prSet presAssocID="{38FED8A0-1A70-4FE7-BB52-B5F0328EF9AF}" presName="connTx" presStyleLbl="sibTrans2D1" presStyleIdx="1" presStyleCnt="4"/>
      <dgm:spPr/>
    </dgm:pt>
    <dgm:pt modelId="{23F17E40-04E7-4B53-A6C5-5A0FAA10E562}" type="pres">
      <dgm:prSet presAssocID="{63E7DBC3-D81B-415D-A15D-1CA546113C2C}" presName="composite" presStyleCnt="0"/>
      <dgm:spPr/>
    </dgm:pt>
    <dgm:pt modelId="{42E9DCCD-9D8D-4263-984B-152CE6BC50CA}" type="pres">
      <dgm:prSet presAssocID="{63E7DBC3-D81B-415D-A15D-1CA546113C2C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17BD8B-2E0B-40CA-9397-98B6D34BE2B4}" type="pres">
      <dgm:prSet presAssocID="{63E7DBC3-D81B-415D-A15D-1CA546113C2C}" presName="parSh" presStyleLbl="node1" presStyleIdx="2" presStyleCnt="5"/>
      <dgm:spPr/>
    </dgm:pt>
    <dgm:pt modelId="{5AB446C1-A5E9-433E-AC42-EE76D91517AE}" type="pres">
      <dgm:prSet presAssocID="{63E7DBC3-D81B-415D-A15D-1CA546113C2C}" presName="desTx" presStyleLbl="fgAcc1" presStyleIdx="2" presStyleCnt="5">
        <dgm:presLayoutVars>
          <dgm:bulletEnabled val="1"/>
        </dgm:presLayoutVars>
      </dgm:prSet>
      <dgm:spPr/>
    </dgm:pt>
    <dgm:pt modelId="{743E40D9-63E8-4DC9-A0B2-6FCAFDE24837}" type="pres">
      <dgm:prSet presAssocID="{BD1DCC75-FE49-4FA6-B105-F75472572AEE}" presName="sibTrans" presStyleLbl="sibTrans2D1" presStyleIdx="2" presStyleCnt="4"/>
      <dgm:spPr/>
    </dgm:pt>
    <dgm:pt modelId="{1B26CE05-8384-4D74-8CE8-31E0A9C5725B}" type="pres">
      <dgm:prSet presAssocID="{BD1DCC75-FE49-4FA6-B105-F75472572AEE}" presName="connTx" presStyleLbl="sibTrans2D1" presStyleIdx="2" presStyleCnt="4"/>
      <dgm:spPr/>
    </dgm:pt>
    <dgm:pt modelId="{C5F0453C-4E52-4CE1-99FA-200D89DDB4CD}" type="pres">
      <dgm:prSet presAssocID="{578E8F23-0F1F-48FA-AD93-60CDA2FD889D}" presName="composite" presStyleCnt="0"/>
      <dgm:spPr/>
    </dgm:pt>
    <dgm:pt modelId="{8B727F88-CCEC-4E0E-B596-C82472613A71}" type="pres">
      <dgm:prSet presAssocID="{578E8F23-0F1F-48FA-AD93-60CDA2FD889D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657E9DA-CD93-498D-ADEB-A0B3218DC175}" type="pres">
      <dgm:prSet presAssocID="{578E8F23-0F1F-48FA-AD93-60CDA2FD889D}" presName="parSh" presStyleLbl="node1" presStyleIdx="3" presStyleCnt="5"/>
      <dgm:spPr/>
    </dgm:pt>
    <dgm:pt modelId="{E5E5E014-C57E-4C82-9812-584D111F05D9}" type="pres">
      <dgm:prSet presAssocID="{578E8F23-0F1F-48FA-AD93-60CDA2FD889D}" presName="desTx" presStyleLbl="fgAcc1" presStyleIdx="3" presStyleCnt="5">
        <dgm:presLayoutVars>
          <dgm:bulletEnabled val="1"/>
        </dgm:presLayoutVars>
      </dgm:prSet>
      <dgm:spPr/>
    </dgm:pt>
    <dgm:pt modelId="{6AEAA658-B4A2-4042-BA29-81F8C3ED01B4}" type="pres">
      <dgm:prSet presAssocID="{58FFE180-0060-4ACF-ACB7-63C831DA5A85}" presName="sibTrans" presStyleLbl="sibTrans2D1" presStyleIdx="3" presStyleCnt="4"/>
      <dgm:spPr/>
    </dgm:pt>
    <dgm:pt modelId="{D9EF5E1B-BA93-4CDE-AD23-140623B822D7}" type="pres">
      <dgm:prSet presAssocID="{58FFE180-0060-4ACF-ACB7-63C831DA5A85}" presName="connTx" presStyleLbl="sibTrans2D1" presStyleIdx="3" presStyleCnt="4"/>
      <dgm:spPr/>
    </dgm:pt>
    <dgm:pt modelId="{148BCB34-6AA8-4836-9396-59A8D3742F96}" type="pres">
      <dgm:prSet presAssocID="{6B0CAAFD-F7E5-407C-845C-B9E89BB6C0B8}" presName="composite" presStyleCnt="0"/>
      <dgm:spPr/>
    </dgm:pt>
    <dgm:pt modelId="{ADA11214-0BA6-471C-A749-E4E43EA70FE0}" type="pres">
      <dgm:prSet presAssocID="{6B0CAAFD-F7E5-407C-845C-B9E89BB6C0B8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9F840E9-321A-4FC8-8BC8-322610ED03D1}" type="pres">
      <dgm:prSet presAssocID="{6B0CAAFD-F7E5-407C-845C-B9E89BB6C0B8}" presName="parSh" presStyleLbl="node1" presStyleIdx="4" presStyleCnt="5"/>
      <dgm:spPr/>
    </dgm:pt>
    <dgm:pt modelId="{9412F907-1963-4E42-A581-002757E2BD35}" type="pres">
      <dgm:prSet presAssocID="{6B0CAAFD-F7E5-407C-845C-B9E89BB6C0B8}" presName="desTx" presStyleLbl="fgAcc1" presStyleIdx="4" presStyleCnt="5">
        <dgm:presLayoutVars>
          <dgm:bulletEnabled val="1"/>
        </dgm:presLayoutVars>
      </dgm:prSet>
      <dgm:spPr/>
    </dgm:pt>
  </dgm:ptLst>
  <dgm:cxnLst>
    <dgm:cxn modelId="{7360A702-6BD1-4A2B-B030-36F8D072F1FB}" type="presOf" srcId="{58FFE180-0060-4ACF-ACB7-63C831DA5A85}" destId="{6AEAA658-B4A2-4042-BA29-81F8C3ED01B4}" srcOrd="0" destOrd="0" presId="urn:microsoft.com/office/officeart/2005/8/layout/process3"/>
    <dgm:cxn modelId="{085C5807-D179-4BC1-A424-0E1AAD8C357E}" srcId="{BD1D2083-1E07-4562-B227-A70154283F9A}" destId="{4DB3E814-0779-4644-9542-8ECB534D382D}" srcOrd="1" destOrd="0" parTransId="{441330B2-47B8-428F-BB71-812AE9D0B4C0}" sibTransId="{38FED8A0-1A70-4FE7-BB52-B5F0328EF9AF}"/>
    <dgm:cxn modelId="{73ADCC15-6365-496A-AF41-F09FBAEE097C}" type="presOf" srcId="{BD1D2083-1E07-4562-B227-A70154283F9A}" destId="{37D515AE-2B8F-4EF8-8F29-F318A76C0E21}" srcOrd="0" destOrd="0" presId="urn:microsoft.com/office/officeart/2005/8/layout/process3"/>
    <dgm:cxn modelId="{0014FA19-C7D2-420B-9463-8A18579256A8}" type="presOf" srcId="{4DB3E814-0779-4644-9542-8ECB534D382D}" destId="{D85D9A71-23C4-4EBC-B598-4BF68C7219A8}" srcOrd="1" destOrd="0" presId="urn:microsoft.com/office/officeart/2005/8/layout/process3"/>
    <dgm:cxn modelId="{1A30E21C-EDAB-4D5D-86AD-1C3850AF3D1D}" srcId="{4DB3E814-0779-4644-9542-8ECB534D382D}" destId="{99EC04D2-6DDB-4A43-9B93-3CF4819765E3}" srcOrd="0" destOrd="0" parTransId="{DEA9289B-C304-44BD-BBE0-E7FA06B9C23F}" sibTransId="{F9AB1452-B9E1-4188-8E80-31BEEAF4629A}"/>
    <dgm:cxn modelId="{9AACAF24-C86F-46C2-9125-FA620D47C4A1}" type="presOf" srcId="{6B0CAAFD-F7E5-407C-845C-B9E89BB6C0B8}" destId="{ADA11214-0BA6-471C-A749-E4E43EA70FE0}" srcOrd="0" destOrd="0" presId="urn:microsoft.com/office/officeart/2005/8/layout/process3"/>
    <dgm:cxn modelId="{D639E92D-D53E-4641-B25A-83472437E79C}" srcId="{63E7DBC3-D81B-415D-A15D-1CA546113C2C}" destId="{718C7C84-9DFF-441C-812A-D5FD513B5569}" srcOrd="0" destOrd="0" parTransId="{91C5F632-F534-4151-AE19-D20834F7A07C}" sibTransId="{4359B5DC-EC6D-427C-B0F9-6F6294149412}"/>
    <dgm:cxn modelId="{23D61D35-B8B7-488F-8422-6898C4EC2AAE}" type="presOf" srcId="{2105DCD2-E4F0-4D86-B904-BEDFED1CA6EC}" destId="{E5E5E014-C57E-4C82-9812-584D111F05D9}" srcOrd="0" destOrd="0" presId="urn:microsoft.com/office/officeart/2005/8/layout/process3"/>
    <dgm:cxn modelId="{DA28953E-1CF6-4059-81BD-AFF57AFA3DBB}" type="presOf" srcId="{7BEF99D5-AC9F-444B-809F-0F8FB5659D70}" destId="{9E041885-538F-4ADD-9049-D385B1A05438}" srcOrd="0" destOrd="0" presId="urn:microsoft.com/office/officeart/2005/8/layout/process3"/>
    <dgm:cxn modelId="{59E9BC40-18DE-4F15-AA60-C05DCE4B79B5}" type="presOf" srcId="{BD1DCC75-FE49-4FA6-B105-F75472572AEE}" destId="{743E40D9-63E8-4DC9-A0B2-6FCAFDE24837}" srcOrd="0" destOrd="0" presId="urn:microsoft.com/office/officeart/2005/8/layout/process3"/>
    <dgm:cxn modelId="{5E5CA55C-67F2-45CD-BA76-58CAB01D95CC}" type="presOf" srcId="{99EC04D2-6DDB-4A43-9B93-3CF4819765E3}" destId="{32A0BBC3-F638-4C09-B92B-8A6A02E6DB0E}" srcOrd="0" destOrd="0" presId="urn:microsoft.com/office/officeart/2005/8/layout/process3"/>
    <dgm:cxn modelId="{4C962A60-4E37-40C2-BE3B-7FF0E2E0B351}" type="presOf" srcId="{63E7DBC3-D81B-415D-A15D-1CA546113C2C}" destId="{3917BD8B-2E0B-40CA-9397-98B6D34BE2B4}" srcOrd="1" destOrd="0" presId="urn:microsoft.com/office/officeart/2005/8/layout/process3"/>
    <dgm:cxn modelId="{DBE20A65-EA6D-4682-BC70-4B09B9B6AF09}" type="presOf" srcId="{D2DAA37E-C061-468D-8D3C-CE2B2AEF406B}" destId="{A333BFB3-D3F7-41DA-961C-A6A507668ADD}" srcOrd="0" destOrd="0" presId="urn:microsoft.com/office/officeart/2005/8/layout/process3"/>
    <dgm:cxn modelId="{7E6C1B45-AEE8-4C43-9EEE-BF8B33C532E4}" type="presOf" srcId="{BD1DCC75-FE49-4FA6-B105-F75472572AEE}" destId="{1B26CE05-8384-4D74-8CE8-31E0A9C5725B}" srcOrd="1" destOrd="0" presId="urn:microsoft.com/office/officeart/2005/8/layout/process3"/>
    <dgm:cxn modelId="{EAF96D65-3558-4A86-ACCA-72A56195CB09}" type="presOf" srcId="{63E7DBC3-D81B-415D-A15D-1CA546113C2C}" destId="{42E9DCCD-9D8D-4263-984B-152CE6BC50CA}" srcOrd="0" destOrd="0" presId="urn:microsoft.com/office/officeart/2005/8/layout/process3"/>
    <dgm:cxn modelId="{9DE2836C-D303-4AEC-9250-B4E13713A8FD}" srcId="{BD1D2083-1E07-4562-B227-A70154283F9A}" destId="{6B0CAAFD-F7E5-407C-845C-B9E89BB6C0B8}" srcOrd="4" destOrd="0" parTransId="{65B4BB3C-B618-4FD1-B902-746EA07A0674}" sibTransId="{B2C0804E-B73D-4F0F-AD3D-20716F82C2BE}"/>
    <dgm:cxn modelId="{EF8A0A4E-BE0D-4EFD-9EFC-0EB80F2F71FD}" srcId="{BD1D2083-1E07-4562-B227-A70154283F9A}" destId="{578E8F23-0F1F-48FA-AD93-60CDA2FD889D}" srcOrd="3" destOrd="0" parTransId="{85EF8924-102D-4764-B39A-D1F90C4A1171}" sibTransId="{58FFE180-0060-4ACF-ACB7-63C831DA5A85}"/>
    <dgm:cxn modelId="{83568851-71B1-4EC3-B3CA-DE735099D2CD}" srcId="{BD1D2083-1E07-4562-B227-A70154283F9A}" destId="{63E7DBC3-D81B-415D-A15D-1CA546113C2C}" srcOrd="2" destOrd="0" parTransId="{D4EA07E3-DF5F-4111-923F-74A9596B5FDC}" sibTransId="{BD1DCC75-FE49-4FA6-B105-F75472572AEE}"/>
    <dgm:cxn modelId="{F0E6BE5A-5B99-47ED-9FE8-BC8E02156C17}" srcId="{578E8F23-0F1F-48FA-AD93-60CDA2FD889D}" destId="{2105DCD2-E4F0-4D86-B904-BEDFED1CA6EC}" srcOrd="0" destOrd="0" parTransId="{3975AF7E-34CB-42C2-A29D-2731D383E759}" sibTransId="{050D3B10-523B-4880-85ED-C7B2237DA02B}"/>
    <dgm:cxn modelId="{BA28E39A-B4BA-42B6-8814-DD582F96A433}" type="presOf" srcId="{38FED8A0-1A70-4FE7-BB52-B5F0328EF9AF}" destId="{A26B2E45-18FA-4725-8644-7529F14D1147}" srcOrd="0" destOrd="0" presId="urn:microsoft.com/office/officeart/2005/8/layout/process3"/>
    <dgm:cxn modelId="{C5B58CA3-A7DB-4872-A120-E63AC1FCFD04}" type="presOf" srcId="{D2DAA37E-C061-468D-8D3C-CE2B2AEF406B}" destId="{279F8842-7BE2-43BF-8BC6-E5C3DABE5CEB}" srcOrd="1" destOrd="0" presId="urn:microsoft.com/office/officeart/2005/8/layout/process3"/>
    <dgm:cxn modelId="{F1FC02BA-169B-45A0-AF5F-977B6FEFDD36}" srcId="{674A39E1-B48B-49F0-908E-44A446E0E3C8}" destId="{7BEF99D5-AC9F-444B-809F-0F8FB5659D70}" srcOrd="0" destOrd="0" parTransId="{B54A570B-57D0-458A-B5E9-951F277B8CB3}" sibTransId="{B3CEECAF-EF69-43DB-B05D-32E38826538B}"/>
    <dgm:cxn modelId="{E52551BA-7F6D-4932-89EA-FA2869560B46}" type="presOf" srcId="{674A39E1-B48B-49F0-908E-44A446E0E3C8}" destId="{958B6951-EACD-4E45-8610-3BCA0C553BEA}" srcOrd="1" destOrd="0" presId="urn:microsoft.com/office/officeart/2005/8/layout/process3"/>
    <dgm:cxn modelId="{C833D0C6-339D-430B-8BA4-09E2C6D331C3}" type="presOf" srcId="{EF6BD271-43AF-4388-B74F-DC5CFC117D21}" destId="{9412F907-1963-4E42-A581-002757E2BD35}" srcOrd="0" destOrd="0" presId="urn:microsoft.com/office/officeart/2005/8/layout/process3"/>
    <dgm:cxn modelId="{AE52CBC8-B50A-4273-8853-31B63F859A51}" srcId="{6B0CAAFD-F7E5-407C-845C-B9E89BB6C0B8}" destId="{EF6BD271-43AF-4388-B74F-DC5CFC117D21}" srcOrd="0" destOrd="0" parTransId="{20F91BF2-831B-4904-AA2E-6756118E3CA6}" sibTransId="{5A08FCEC-D523-4133-B759-7BB1AB6B2D89}"/>
    <dgm:cxn modelId="{426E34D2-10F8-4CBE-8521-FE5A104D4EED}" type="presOf" srcId="{578E8F23-0F1F-48FA-AD93-60CDA2FD889D}" destId="{4657E9DA-CD93-498D-ADEB-A0B3218DC175}" srcOrd="1" destOrd="0" presId="urn:microsoft.com/office/officeart/2005/8/layout/process3"/>
    <dgm:cxn modelId="{129B18D3-8390-4A82-AF93-0D400FA5E2F4}" type="presOf" srcId="{4DB3E814-0779-4644-9542-8ECB534D382D}" destId="{F01B4F50-4B0B-4D79-86F7-CE8BFC9F880A}" srcOrd="0" destOrd="0" presId="urn:microsoft.com/office/officeart/2005/8/layout/process3"/>
    <dgm:cxn modelId="{0B7F99D3-EF43-4029-9A00-DCE43FD935A5}" srcId="{BD1D2083-1E07-4562-B227-A70154283F9A}" destId="{674A39E1-B48B-49F0-908E-44A446E0E3C8}" srcOrd="0" destOrd="0" parTransId="{E4A5CB7A-3C5D-4D89-81A9-2AB0C2A3E71D}" sibTransId="{D2DAA37E-C061-468D-8D3C-CE2B2AEF406B}"/>
    <dgm:cxn modelId="{E58FE9D5-0320-4D73-BF1B-AA1E9F1061E7}" type="presOf" srcId="{38FED8A0-1A70-4FE7-BB52-B5F0328EF9AF}" destId="{5F2FB436-8601-48D8-894E-F6A5DB2B86B7}" srcOrd="1" destOrd="0" presId="urn:microsoft.com/office/officeart/2005/8/layout/process3"/>
    <dgm:cxn modelId="{71E20AE1-4C53-4918-9D94-8513116419FD}" type="presOf" srcId="{674A39E1-B48B-49F0-908E-44A446E0E3C8}" destId="{73DE59EC-68DA-43C2-BC4F-8D590260AF96}" srcOrd="0" destOrd="0" presId="urn:microsoft.com/office/officeart/2005/8/layout/process3"/>
    <dgm:cxn modelId="{1443ABEE-6092-4DAF-BE8E-E880B5915C48}" type="presOf" srcId="{6B0CAAFD-F7E5-407C-845C-B9E89BB6C0B8}" destId="{59F840E9-321A-4FC8-8BC8-322610ED03D1}" srcOrd="1" destOrd="0" presId="urn:microsoft.com/office/officeart/2005/8/layout/process3"/>
    <dgm:cxn modelId="{C98FD6F2-D3BA-48F6-9813-175180251B2F}" type="presOf" srcId="{718C7C84-9DFF-441C-812A-D5FD513B5569}" destId="{5AB446C1-A5E9-433E-AC42-EE76D91517AE}" srcOrd="0" destOrd="0" presId="urn:microsoft.com/office/officeart/2005/8/layout/process3"/>
    <dgm:cxn modelId="{43EE15F7-0A2A-4235-9CAC-A5341238ABC5}" type="presOf" srcId="{578E8F23-0F1F-48FA-AD93-60CDA2FD889D}" destId="{8B727F88-CCEC-4E0E-B596-C82472613A71}" srcOrd="0" destOrd="0" presId="urn:microsoft.com/office/officeart/2005/8/layout/process3"/>
    <dgm:cxn modelId="{6AD0EDFF-0309-41F9-A1F8-F548CF8B12C8}" type="presOf" srcId="{58FFE180-0060-4ACF-ACB7-63C831DA5A85}" destId="{D9EF5E1B-BA93-4CDE-AD23-140623B822D7}" srcOrd="1" destOrd="0" presId="urn:microsoft.com/office/officeart/2005/8/layout/process3"/>
    <dgm:cxn modelId="{1593041A-8FB0-46B4-ADFC-DC0BA6E1DFA3}" type="presParOf" srcId="{37D515AE-2B8F-4EF8-8F29-F318A76C0E21}" destId="{24625719-A588-4E94-AB59-92C5115E92D0}" srcOrd="0" destOrd="0" presId="urn:microsoft.com/office/officeart/2005/8/layout/process3"/>
    <dgm:cxn modelId="{EE33F15C-ADAE-4CE6-ABE1-D8F881CFA0F6}" type="presParOf" srcId="{24625719-A588-4E94-AB59-92C5115E92D0}" destId="{73DE59EC-68DA-43C2-BC4F-8D590260AF96}" srcOrd="0" destOrd="0" presId="urn:microsoft.com/office/officeart/2005/8/layout/process3"/>
    <dgm:cxn modelId="{7CE90A53-4FB5-44AA-9644-9C2A22562566}" type="presParOf" srcId="{24625719-A588-4E94-AB59-92C5115E92D0}" destId="{958B6951-EACD-4E45-8610-3BCA0C553BEA}" srcOrd="1" destOrd="0" presId="urn:microsoft.com/office/officeart/2005/8/layout/process3"/>
    <dgm:cxn modelId="{19DEE369-97E1-4A39-B2B9-BD9339318A82}" type="presParOf" srcId="{24625719-A588-4E94-AB59-92C5115E92D0}" destId="{9E041885-538F-4ADD-9049-D385B1A05438}" srcOrd="2" destOrd="0" presId="urn:microsoft.com/office/officeart/2005/8/layout/process3"/>
    <dgm:cxn modelId="{2029F37A-1C44-46F5-A1D6-05202909F315}" type="presParOf" srcId="{37D515AE-2B8F-4EF8-8F29-F318A76C0E21}" destId="{A333BFB3-D3F7-41DA-961C-A6A507668ADD}" srcOrd="1" destOrd="0" presId="urn:microsoft.com/office/officeart/2005/8/layout/process3"/>
    <dgm:cxn modelId="{B26BFAFA-4DA4-4172-9A44-7E6C2C0E0CAF}" type="presParOf" srcId="{A333BFB3-D3F7-41DA-961C-A6A507668ADD}" destId="{279F8842-7BE2-43BF-8BC6-E5C3DABE5CEB}" srcOrd="0" destOrd="0" presId="urn:microsoft.com/office/officeart/2005/8/layout/process3"/>
    <dgm:cxn modelId="{84A4F98F-F8E6-408C-ADCC-7B1C92249983}" type="presParOf" srcId="{37D515AE-2B8F-4EF8-8F29-F318A76C0E21}" destId="{D691E106-4FE6-4643-B4CE-CC2D4F9E64AC}" srcOrd="2" destOrd="0" presId="urn:microsoft.com/office/officeart/2005/8/layout/process3"/>
    <dgm:cxn modelId="{B22D0A86-3FB0-4B5F-A319-8B60EAB407DD}" type="presParOf" srcId="{D691E106-4FE6-4643-B4CE-CC2D4F9E64AC}" destId="{F01B4F50-4B0B-4D79-86F7-CE8BFC9F880A}" srcOrd="0" destOrd="0" presId="urn:microsoft.com/office/officeart/2005/8/layout/process3"/>
    <dgm:cxn modelId="{E83A79F5-E1CB-43A8-ADD5-076471126D24}" type="presParOf" srcId="{D691E106-4FE6-4643-B4CE-CC2D4F9E64AC}" destId="{D85D9A71-23C4-4EBC-B598-4BF68C7219A8}" srcOrd="1" destOrd="0" presId="urn:microsoft.com/office/officeart/2005/8/layout/process3"/>
    <dgm:cxn modelId="{E3916AD7-5D9E-4851-B36F-FE65B5457C82}" type="presParOf" srcId="{D691E106-4FE6-4643-B4CE-CC2D4F9E64AC}" destId="{32A0BBC3-F638-4C09-B92B-8A6A02E6DB0E}" srcOrd="2" destOrd="0" presId="urn:microsoft.com/office/officeart/2005/8/layout/process3"/>
    <dgm:cxn modelId="{B3E65555-E2F2-4805-9271-71B2F217B58B}" type="presParOf" srcId="{37D515AE-2B8F-4EF8-8F29-F318A76C0E21}" destId="{A26B2E45-18FA-4725-8644-7529F14D1147}" srcOrd="3" destOrd="0" presId="urn:microsoft.com/office/officeart/2005/8/layout/process3"/>
    <dgm:cxn modelId="{FB17C885-ED2F-4EAA-A74B-61BE3804E027}" type="presParOf" srcId="{A26B2E45-18FA-4725-8644-7529F14D1147}" destId="{5F2FB436-8601-48D8-894E-F6A5DB2B86B7}" srcOrd="0" destOrd="0" presId="urn:microsoft.com/office/officeart/2005/8/layout/process3"/>
    <dgm:cxn modelId="{F293C8C1-0FC7-457A-A572-23DA691CB03A}" type="presParOf" srcId="{37D515AE-2B8F-4EF8-8F29-F318A76C0E21}" destId="{23F17E40-04E7-4B53-A6C5-5A0FAA10E562}" srcOrd="4" destOrd="0" presId="urn:microsoft.com/office/officeart/2005/8/layout/process3"/>
    <dgm:cxn modelId="{42A9DE76-E1DC-4038-A161-DED3FB8E3E3F}" type="presParOf" srcId="{23F17E40-04E7-4B53-A6C5-5A0FAA10E562}" destId="{42E9DCCD-9D8D-4263-984B-152CE6BC50CA}" srcOrd="0" destOrd="0" presId="urn:microsoft.com/office/officeart/2005/8/layout/process3"/>
    <dgm:cxn modelId="{38E8FAA3-FF60-4233-B9F1-6D55261826C5}" type="presParOf" srcId="{23F17E40-04E7-4B53-A6C5-5A0FAA10E562}" destId="{3917BD8B-2E0B-40CA-9397-98B6D34BE2B4}" srcOrd="1" destOrd="0" presId="urn:microsoft.com/office/officeart/2005/8/layout/process3"/>
    <dgm:cxn modelId="{71A106A0-7D0B-485A-B025-F3163E5C0B0B}" type="presParOf" srcId="{23F17E40-04E7-4B53-A6C5-5A0FAA10E562}" destId="{5AB446C1-A5E9-433E-AC42-EE76D91517AE}" srcOrd="2" destOrd="0" presId="urn:microsoft.com/office/officeart/2005/8/layout/process3"/>
    <dgm:cxn modelId="{8E701FCA-6EA2-4554-B9E4-6592A999E910}" type="presParOf" srcId="{37D515AE-2B8F-4EF8-8F29-F318A76C0E21}" destId="{743E40D9-63E8-4DC9-A0B2-6FCAFDE24837}" srcOrd="5" destOrd="0" presId="urn:microsoft.com/office/officeart/2005/8/layout/process3"/>
    <dgm:cxn modelId="{598F6F76-208E-43E5-9223-C5522CBEBD38}" type="presParOf" srcId="{743E40D9-63E8-4DC9-A0B2-6FCAFDE24837}" destId="{1B26CE05-8384-4D74-8CE8-31E0A9C5725B}" srcOrd="0" destOrd="0" presId="urn:microsoft.com/office/officeart/2005/8/layout/process3"/>
    <dgm:cxn modelId="{1645B86C-554B-4F7A-98EE-064D8899A766}" type="presParOf" srcId="{37D515AE-2B8F-4EF8-8F29-F318A76C0E21}" destId="{C5F0453C-4E52-4CE1-99FA-200D89DDB4CD}" srcOrd="6" destOrd="0" presId="urn:microsoft.com/office/officeart/2005/8/layout/process3"/>
    <dgm:cxn modelId="{3CD474E1-0353-4B6A-88F7-97678C9796BA}" type="presParOf" srcId="{C5F0453C-4E52-4CE1-99FA-200D89DDB4CD}" destId="{8B727F88-CCEC-4E0E-B596-C82472613A71}" srcOrd="0" destOrd="0" presId="urn:microsoft.com/office/officeart/2005/8/layout/process3"/>
    <dgm:cxn modelId="{909B9062-0D62-4654-A33E-CC6761C4C824}" type="presParOf" srcId="{C5F0453C-4E52-4CE1-99FA-200D89DDB4CD}" destId="{4657E9DA-CD93-498D-ADEB-A0B3218DC175}" srcOrd="1" destOrd="0" presId="urn:microsoft.com/office/officeart/2005/8/layout/process3"/>
    <dgm:cxn modelId="{09DDA027-7821-4DE0-A01A-D7B4E9DCFF52}" type="presParOf" srcId="{C5F0453C-4E52-4CE1-99FA-200D89DDB4CD}" destId="{E5E5E014-C57E-4C82-9812-584D111F05D9}" srcOrd="2" destOrd="0" presId="urn:microsoft.com/office/officeart/2005/8/layout/process3"/>
    <dgm:cxn modelId="{22C08520-2FA7-4BB8-8B7F-EDA22A8E5E73}" type="presParOf" srcId="{37D515AE-2B8F-4EF8-8F29-F318A76C0E21}" destId="{6AEAA658-B4A2-4042-BA29-81F8C3ED01B4}" srcOrd="7" destOrd="0" presId="urn:microsoft.com/office/officeart/2005/8/layout/process3"/>
    <dgm:cxn modelId="{E8451D3A-EEB7-459B-9DEF-43FC4AD406D2}" type="presParOf" srcId="{6AEAA658-B4A2-4042-BA29-81F8C3ED01B4}" destId="{D9EF5E1B-BA93-4CDE-AD23-140623B822D7}" srcOrd="0" destOrd="0" presId="urn:microsoft.com/office/officeart/2005/8/layout/process3"/>
    <dgm:cxn modelId="{B290325F-AD95-43E0-83F0-D6C2DA744AA3}" type="presParOf" srcId="{37D515AE-2B8F-4EF8-8F29-F318A76C0E21}" destId="{148BCB34-6AA8-4836-9396-59A8D3742F96}" srcOrd="8" destOrd="0" presId="urn:microsoft.com/office/officeart/2005/8/layout/process3"/>
    <dgm:cxn modelId="{82DA1E4C-500B-4E58-A2DD-D0D5D8BD4617}" type="presParOf" srcId="{148BCB34-6AA8-4836-9396-59A8D3742F96}" destId="{ADA11214-0BA6-471C-A749-E4E43EA70FE0}" srcOrd="0" destOrd="0" presId="urn:microsoft.com/office/officeart/2005/8/layout/process3"/>
    <dgm:cxn modelId="{936CB242-B9BC-436F-8FC5-32B2A6C542C4}" type="presParOf" srcId="{148BCB34-6AA8-4836-9396-59A8D3742F96}" destId="{59F840E9-321A-4FC8-8BC8-322610ED03D1}" srcOrd="1" destOrd="0" presId="urn:microsoft.com/office/officeart/2005/8/layout/process3"/>
    <dgm:cxn modelId="{1791CA2A-E95D-4FD6-8FD5-984AC7727817}" type="presParOf" srcId="{148BCB34-6AA8-4836-9396-59A8D3742F96}" destId="{9412F907-1963-4E42-A581-002757E2BD35}" srcOrd="2" destOrd="0" presId="urn:microsoft.com/office/officeart/2005/8/layout/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B6951-EACD-4E45-8610-3BCA0C553BEA}">
      <dsp:nvSpPr>
        <dsp:cNvPr id="0" name=""/>
        <dsp:cNvSpPr/>
      </dsp:nvSpPr>
      <dsp:spPr>
        <a:xfrm>
          <a:off x="9549" y="1685199"/>
          <a:ext cx="2154563" cy="1282040"/>
        </a:xfrm>
        <a:prstGeom prst="roundRect">
          <a:avLst>
            <a:gd name="adj" fmla="val 10000"/>
          </a:avLst>
        </a:prstGeom>
        <a:solidFill>
          <a:srgbClr val="3E003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Business Understanding</a:t>
          </a:r>
        </a:p>
      </dsp:txBody>
      <dsp:txXfrm>
        <a:off x="9549" y="1685199"/>
        <a:ext cx="2154563" cy="854693"/>
      </dsp:txXfrm>
    </dsp:sp>
    <dsp:sp modelId="{9E041885-538F-4ADD-9049-D385B1A05438}">
      <dsp:nvSpPr>
        <dsp:cNvPr id="0" name=""/>
        <dsp:cNvSpPr/>
      </dsp:nvSpPr>
      <dsp:spPr>
        <a:xfrm>
          <a:off x="450845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Defined key questions with the BTS</a:t>
          </a:r>
        </a:p>
      </dsp:txBody>
      <dsp:txXfrm>
        <a:off x="513950" y="2602997"/>
        <a:ext cx="2028353" cy="3776698"/>
      </dsp:txXfrm>
    </dsp:sp>
    <dsp:sp modelId="{A333BFB3-D3F7-41DA-961C-A6A507668ADD}">
      <dsp:nvSpPr>
        <dsp:cNvPr id="0" name=""/>
        <dsp:cNvSpPr/>
      </dsp:nvSpPr>
      <dsp:spPr>
        <a:xfrm>
          <a:off x="2490737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rgbClr val="3E003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90737" y="1951618"/>
        <a:ext cx="531516" cy="321854"/>
      </dsp:txXfrm>
    </dsp:sp>
    <dsp:sp modelId="{D85D9A71-23C4-4EBC-B598-4BF68C7219A8}">
      <dsp:nvSpPr>
        <dsp:cNvPr id="0" name=""/>
        <dsp:cNvSpPr/>
      </dsp:nvSpPr>
      <dsp:spPr>
        <a:xfrm>
          <a:off x="3470609" y="1685199"/>
          <a:ext cx="2154563" cy="1282040"/>
        </a:xfrm>
        <a:prstGeom prst="roundRect">
          <a:avLst>
            <a:gd name="adj" fmla="val 10000"/>
          </a:avLst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Understanding</a:t>
          </a:r>
        </a:p>
      </dsp:txBody>
      <dsp:txXfrm>
        <a:off x="3470609" y="1685199"/>
        <a:ext cx="2154563" cy="854693"/>
      </dsp:txXfrm>
    </dsp:sp>
    <dsp:sp modelId="{32A0BBC3-F638-4C09-B92B-8A6A02E6DB0E}">
      <dsp:nvSpPr>
        <dsp:cNvPr id="0" name=""/>
        <dsp:cNvSpPr/>
      </dsp:nvSpPr>
      <dsp:spPr>
        <a:xfrm>
          <a:off x="3911905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Explored multi-year BTS freight data (2021–2024)</a:t>
          </a:r>
        </a:p>
      </dsp:txBody>
      <dsp:txXfrm>
        <a:off x="3975010" y="2602997"/>
        <a:ext cx="2028353" cy="3776698"/>
      </dsp:txXfrm>
    </dsp:sp>
    <dsp:sp modelId="{A26B2E45-18FA-4725-8644-7529F14D1147}">
      <dsp:nvSpPr>
        <dsp:cNvPr id="0" name=""/>
        <dsp:cNvSpPr/>
      </dsp:nvSpPr>
      <dsp:spPr>
        <a:xfrm>
          <a:off x="5951797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51797" y="1951618"/>
        <a:ext cx="531516" cy="321854"/>
      </dsp:txXfrm>
    </dsp:sp>
    <dsp:sp modelId="{3917BD8B-2E0B-40CA-9397-98B6D34BE2B4}">
      <dsp:nvSpPr>
        <dsp:cNvPr id="0" name=""/>
        <dsp:cNvSpPr/>
      </dsp:nvSpPr>
      <dsp:spPr>
        <a:xfrm>
          <a:off x="6931669" y="1685199"/>
          <a:ext cx="2154563" cy="1282040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Preparation</a:t>
          </a:r>
        </a:p>
      </dsp:txBody>
      <dsp:txXfrm>
        <a:off x="6931669" y="1685199"/>
        <a:ext cx="2154563" cy="854693"/>
      </dsp:txXfrm>
    </dsp:sp>
    <dsp:sp modelId="{5AB446C1-A5E9-433E-AC42-EE76D91517AE}">
      <dsp:nvSpPr>
        <dsp:cNvPr id="0" name=""/>
        <dsp:cNvSpPr/>
      </dsp:nvSpPr>
      <dsp:spPr>
        <a:xfrm>
          <a:off x="7372966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Merged files, cleaned columns in Python, created new fields (e.g., emissions, shipment ID)</a:t>
          </a:r>
        </a:p>
      </dsp:txBody>
      <dsp:txXfrm>
        <a:off x="7436071" y="2602997"/>
        <a:ext cx="2028353" cy="3776698"/>
      </dsp:txXfrm>
    </dsp:sp>
    <dsp:sp modelId="{743E40D9-63E8-4DC9-A0B2-6FCAFDE24837}">
      <dsp:nvSpPr>
        <dsp:cNvPr id="0" name=""/>
        <dsp:cNvSpPr/>
      </dsp:nvSpPr>
      <dsp:spPr>
        <a:xfrm>
          <a:off x="9412857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412857" y="1951618"/>
        <a:ext cx="531516" cy="321854"/>
      </dsp:txXfrm>
    </dsp:sp>
    <dsp:sp modelId="{4657E9DA-CD93-498D-ADEB-A0B3218DC175}">
      <dsp:nvSpPr>
        <dsp:cNvPr id="0" name=""/>
        <dsp:cNvSpPr/>
      </dsp:nvSpPr>
      <dsp:spPr>
        <a:xfrm>
          <a:off x="10392730" y="1685199"/>
          <a:ext cx="2154563" cy="1282040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Modeling</a:t>
          </a:r>
        </a:p>
      </dsp:txBody>
      <dsp:txXfrm>
        <a:off x="10392730" y="1685199"/>
        <a:ext cx="2154563" cy="854693"/>
      </dsp:txXfrm>
    </dsp:sp>
    <dsp:sp modelId="{E5E5E014-C57E-4C82-9812-584D111F05D9}">
      <dsp:nvSpPr>
        <dsp:cNvPr id="0" name=""/>
        <dsp:cNvSpPr/>
      </dsp:nvSpPr>
      <dsp:spPr>
        <a:xfrm>
          <a:off x="10834026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/>
            <a:t>Created DAX measures, KPIs, and custom calculations (freight charge per commodity, total emissions, etc.)</a:t>
          </a:r>
        </a:p>
      </dsp:txBody>
      <dsp:txXfrm>
        <a:off x="10897131" y="2602997"/>
        <a:ext cx="2028353" cy="3776698"/>
      </dsp:txXfrm>
    </dsp:sp>
    <dsp:sp modelId="{6AEAA658-B4A2-4042-BA29-81F8C3ED01B4}">
      <dsp:nvSpPr>
        <dsp:cNvPr id="0" name=""/>
        <dsp:cNvSpPr/>
      </dsp:nvSpPr>
      <dsp:spPr>
        <a:xfrm>
          <a:off x="12873918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2873918" y="1951618"/>
        <a:ext cx="531516" cy="321854"/>
      </dsp:txXfrm>
    </dsp:sp>
    <dsp:sp modelId="{59F840E9-321A-4FC8-8BC8-322610ED03D1}">
      <dsp:nvSpPr>
        <dsp:cNvPr id="0" name=""/>
        <dsp:cNvSpPr/>
      </dsp:nvSpPr>
      <dsp:spPr>
        <a:xfrm>
          <a:off x="13853790" y="1685199"/>
          <a:ext cx="2154563" cy="128204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Evaluation</a:t>
          </a:r>
        </a:p>
      </dsp:txBody>
      <dsp:txXfrm>
        <a:off x="13853790" y="1685199"/>
        <a:ext cx="2154563" cy="854693"/>
      </dsp:txXfrm>
    </dsp:sp>
    <dsp:sp modelId="{9412F907-1963-4E42-A581-002757E2BD35}">
      <dsp:nvSpPr>
        <dsp:cNvPr id="0" name=""/>
        <dsp:cNvSpPr/>
      </dsp:nvSpPr>
      <dsp:spPr>
        <a:xfrm>
          <a:off x="14295086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/>
            <a:t>Identified high-emission modes, low-efficiency lanes, seasonal bottlenecks</a:t>
          </a:r>
        </a:p>
      </dsp:txBody>
      <dsp:txXfrm>
        <a:off x="14358191" y="2602997"/>
        <a:ext cx="2028353" cy="3776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D53E6-3F85-4077-A19B-C9E7C6246CD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2191D-9BED-41F1-85EC-B2B797EE9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9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E82EB-98F5-841F-A4BB-FFF7ECB55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39FFA-0832-FCD4-CFD4-C161B11BF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AC0B4-3ED6-DB49-F8D3-EBCA68EC9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C773B-4A32-137A-716C-15F47B580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9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19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FC4F5-F8A4-EA36-6D6C-C0AFD8BD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0F4CF4-3E02-53A5-7BA0-A83949E99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AD975A-BC02-3047-509A-64630DE4F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BA4D5-F7EE-09E0-FC66-FBAF45C91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8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7CAAD-4CF3-66FE-F792-5FE33988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B7BF7-0BA0-A376-5943-940157AAD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C941DD-1225-57D8-BE03-AE19BA6E0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65F51-4AB1-9363-2D42-D2342CDBE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34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D8893-7510-57F6-E6F2-0C3CD0DA0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7C8B9-9D01-3798-076A-F163108C0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A0492-89F9-D52B-61AC-AB8BC6FF7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865A9-C8E1-8E2E-8E03-B58EC9FC2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4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slide" Target="slide4.xml"/><Relationship Id="rId5" Type="http://schemas.openxmlformats.org/officeDocument/2006/relationships/image" Target="../media/image4.png"/><Relationship Id="rId10" Type="http://schemas.openxmlformats.org/officeDocument/2006/relationships/slide" Target="slide3.xml"/><Relationship Id="rId4" Type="http://schemas.openxmlformats.org/officeDocument/2006/relationships/image" Target="../media/image3.svg"/><Relationship Id="rId9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slide" Target="slide4.xml"/><Relationship Id="rId3" Type="http://schemas.openxmlformats.org/officeDocument/2006/relationships/image" Target="../media/image9.png"/><Relationship Id="rId7" Type="http://schemas.openxmlformats.org/officeDocument/2006/relationships/image" Target="../media/image21.jpeg"/><Relationship Id="rId12" Type="http://schemas.openxmlformats.org/officeDocument/2006/relationships/slide" Target="slide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slide" Target="slide2.xml"/><Relationship Id="rId5" Type="http://schemas.openxmlformats.org/officeDocument/2006/relationships/image" Target="../media/image19.jpeg"/><Relationship Id="rId15" Type="http://schemas.openxmlformats.org/officeDocument/2006/relationships/image" Target="../media/image3.svg"/><Relationship Id="rId10" Type="http://schemas.openxmlformats.org/officeDocument/2006/relationships/slide" Target="slide7.xml"/><Relationship Id="rId4" Type="http://schemas.openxmlformats.org/officeDocument/2006/relationships/image" Target="../media/image10.svg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3.svg"/><Relationship Id="rId5" Type="http://schemas.openxmlformats.org/officeDocument/2006/relationships/slide" Target="slide5.xml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7.jpeg"/><Relationship Id="rId7" Type="http://schemas.openxmlformats.org/officeDocument/2006/relationships/image" Target="../media/image5.svg"/><Relationship Id="rId12" Type="http://schemas.openxmlformats.org/officeDocument/2006/relationships/slide" Target="slide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3.xml"/><Relationship Id="rId5" Type="http://schemas.openxmlformats.org/officeDocument/2006/relationships/image" Target="../media/image3.svg"/><Relationship Id="rId10" Type="http://schemas.openxmlformats.org/officeDocument/2006/relationships/slide" Target="slide2.xml"/><Relationship Id="rId4" Type="http://schemas.openxmlformats.org/officeDocument/2006/relationships/image" Target="../media/image2.png"/><Relationship Id="rId9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12" Type="http://schemas.openxmlformats.org/officeDocument/2006/relationships/slide" Target="slide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slide" Target="slide3.xml"/><Relationship Id="rId5" Type="http://schemas.openxmlformats.org/officeDocument/2006/relationships/image" Target="../media/image9.png"/><Relationship Id="rId10" Type="http://schemas.openxmlformats.org/officeDocument/2006/relationships/slide" Target="slide2.xml"/><Relationship Id="rId4" Type="http://schemas.openxmlformats.org/officeDocument/2006/relationships/image" Target="../media/image3.svg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slide" Target="slide5.xml"/><Relationship Id="rId3" Type="http://schemas.openxmlformats.org/officeDocument/2006/relationships/image" Target="../media/image12.jpeg"/><Relationship Id="rId7" Type="http://schemas.openxmlformats.org/officeDocument/2006/relationships/image" Target="../media/image10.svg"/><Relationship Id="rId12" Type="http://schemas.microsoft.com/office/2007/relationships/diagramDrawing" Target="../diagrams/drawing1.xml"/><Relationship Id="rId17" Type="http://schemas.openxmlformats.org/officeDocument/2006/relationships/slide" Target="slide4.xml"/><Relationship Id="rId2" Type="http://schemas.openxmlformats.org/officeDocument/2006/relationships/notesSlide" Target="../notesSlides/notesSlide1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svg"/><Relationship Id="rId15" Type="http://schemas.openxmlformats.org/officeDocument/2006/relationships/slide" Target="slide2.xml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slide" Target="slide4.xml"/><Relationship Id="rId3" Type="http://schemas.openxmlformats.org/officeDocument/2006/relationships/image" Target="../media/image13.jpeg"/><Relationship Id="rId7" Type="http://schemas.openxmlformats.org/officeDocument/2006/relationships/image" Target="../media/image10.svg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15.svg"/><Relationship Id="rId15" Type="http://schemas.openxmlformats.org/officeDocument/2006/relationships/image" Target="../media/image3.svg"/><Relationship Id="rId10" Type="http://schemas.openxmlformats.org/officeDocument/2006/relationships/slide" Target="slide7.xml"/><Relationship Id="rId4" Type="http://schemas.openxmlformats.org/officeDocument/2006/relationships/image" Target="../media/image14.png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slide" Target="slide4.xml"/><Relationship Id="rId3" Type="http://schemas.openxmlformats.org/officeDocument/2006/relationships/image" Target="../media/image13.jpeg"/><Relationship Id="rId7" Type="http://schemas.openxmlformats.org/officeDocument/2006/relationships/image" Target="../media/image10.svg"/><Relationship Id="rId12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15.svg"/><Relationship Id="rId15" Type="http://schemas.openxmlformats.org/officeDocument/2006/relationships/image" Target="../media/image3.svg"/><Relationship Id="rId10" Type="http://schemas.openxmlformats.org/officeDocument/2006/relationships/slide" Target="slide7.xml"/><Relationship Id="rId4" Type="http://schemas.openxmlformats.org/officeDocument/2006/relationships/image" Target="../media/image14.png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3.svg"/><Relationship Id="rId3" Type="http://schemas.openxmlformats.org/officeDocument/2006/relationships/image" Target="../media/image13.jpeg"/><Relationship Id="rId7" Type="http://schemas.openxmlformats.org/officeDocument/2006/relationships/slide" Target="slide5.xm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slide" Target="slide4.xml"/><Relationship Id="rId5" Type="http://schemas.openxmlformats.org/officeDocument/2006/relationships/image" Target="../media/image10.svg"/><Relationship Id="rId10" Type="http://schemas.openxmlformats.org/officeDocument/2006/relationships/slide" Target="slide3.xml"/><Relationship Id="rId4" Type="http://schemas.openxmlformats.org/officeDocument/2006/relationships/image" Target="../media/image9.png"/><Relationship Id="rId9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3.svg"/><Relationship Id="rId3" Type="http://schemas.openxmlformats.org/officeDocument/2006/relationships/image" Target="../media/image13.jpeg"/><Relationship Id="rId7" Type="http://schemas.openxmlformats.org/officeDocument/2006/relationships/slide" Target="slide5.xm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slide" Target="slide4.xml"/><Relationship Id="rId5" Type="http://schemas.openxmlformats.org/officeDocument/2006/relationships/image" Target="../media/image10.svg"/><Relationship Id="rId10" Type="http://schemas.openxmlformats.org/officeDocument/2006/relationships/slide" Target="slide3.xml"/><Relationship Id="rId4" Type="http://schemas.openxmlformats.org/officeDocument/2006/relationships/image" Target="../media/image9.png"/><Relationship Id="rId9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3.svg"/><Relationship Id="rId3" Type="http://schemas.openxmlformats.org/officeDocument/2006/relationships/image" Target="../media/image13.jpeg"/><Relationship Id="rId7" Type="http://schemas.openxmlformats.org/officeDocument/2006/relationships/slide" Target="slide5.xm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slide" Target="slide4.xml"/><Relationship Id="rId5" Type="http://schemas.openxmlformats.org/officeDocument/2006/relationships/image" Target="../media/image10.svg"/><Relationship Id="rId10" Type="http://schemas.openxmlformats.org/officeDocument/2006/relationships/slide" Target="slide3.xml"/><Relationship Id="rId4" Type="http://schemas.openxmlformats.org/officeDocument/2006/relationships/image" Target="../media/image9.png"/><Relationship Id="rId9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" action="ppaction://hlinkshowjump?jump=nextslide"/>
          </p:cNvPr>
          <p:cNvSpPr/>
          <p:nvPr/>
        </p:nvSpPr>
        <p:spPr>
          <a:xfrm flipH="1">
            <a:off x="0" y="-403539"/>
            <a:ext cx="18288000" cy="1114174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7B5629D1-1EE6-4465-C33F-3017286C8BCC}"/>
              </a:ext>
            </a:extLst>
          </p:cNvPr>
          <p:cNvGrpSpPr/>
          <p:nvPr/>
        </p:nvGrpSpPr>
        <p:grpSpPr>
          <a:xfrm rot="5400000">
            <a:off x="7028499" y="-8361885"/>
            <a:ext cx="3308074" cy="19224782"/>
            <a:chOff x="0" y="0"/>
            <a:chExt cx="3432132" cy="2934451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44C6EBA0-FB07-698B-A536-4CE4C3204101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E68EAB9D-7A8D-3BC7-DEAE-B154C5192B95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-929855" y="-548200"/>
            <a:ext cx="13031377" cy="11286406"/>
            <a:chOff x="0" y="-38100"/>
            <a:chExt cx="3432132" cy="2972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11939" y="837362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hlinkClick r:id="" action="ppaction://hlinkshowjump?jump=nextslide"/>
          </p:cNvPr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11938" y="3744545"/>
            <a:ext cx="743206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/>
              <a:t>Freight Transportation &amp; Emissions Analysis (2021–2024)</a:t>
            </a:r>
            <a:endParaRPr lang="en-US" sz="4800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1939" y="2904543"/>
            <a:ext cx="7255006" cy="100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90"/>
              </a:lnSpc>
            </a:pPr>
            <a:r>
              <a:rPr lang="en-US" sz="8000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Trans-border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29F0F800-9D0D-D4DB-2CA7-82F5047D1F38}"/>
              </a:ext>
            </a:extLst>
          </p:cNvPr>
          <p:cNvSpPr txBox="1"/>
          <p:nvPr/>
        </p:nvSpPr>
        <p:spPr>
          <a:xfrm>
            <a:off x="1711939" y="5219452"/>
            <a:ext cx="725500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b="1" dirty="0"/>
              <a:t>(Uncovering Patterns, Inefficiencies &amp; Environmental Impact)</a:t>
            </a:r>
            <a:endParaRPr lang="en-US" sz="2000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BFE2494C-5864-3891-8108-16926E9E18B9}"/>
              </a:ext>
            </a:extLst>
          </p:cNvPr>
          <p:cNvSpPr txBox="1"/>
          <p:nvPr/>
        </p:nvSpPr>
        <p:spPr>
          <a:xfrm>
            <a:off x="1714397" y="7170870"/>
            <a:ext cx="725500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Presented by</a:t>
            </a:r>
            <a:r>
              <a:rPr lang="en-US" sz="2400" dirty="0"/>
              <a:t>: Juliet Fafali Kukuia (Data Analyst)</a:t>
            </a:r>
            <a:endParaRPr lang="en-US" sz="2400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4" name="TextBox 14">
            <a:hlinkClick r:id="rId7" action="ppaction://hlinksldjump"/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5" name="TextBox 15">
            <a:hlinkClick r:id="rId8" action="ppaction://hlinksldjump"/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FCB1C3-5D6C-9A7D-63C6-193873EC5336}"/>
              </a:ext>
            </a:extLst>
          </p:cNvPr>
          <p:cNvSpPr txBox="1"/>
          <p:nvPr/>
        </p:nvSpPr>
        <p:spPr>
          <a:xfrm>
            <a:off x="1607301" y="7547546"/>
            <a:ext cx="9850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Organization:</a:t>
            </a:r>
            <a:r>
              <a:rPr lang="en-US" sz="2400" dirty="0"/>
              <a:t> </a:t>
            </a:r>
            <a:r>
              <a:rPr lang="en-US" sz="2400" dirty="0" err="1"/>
              <a:t>getINNOtized</a:t>
            </a:r>
            <a:r>
              <a:rPr lang="en-US" sz="2400" dirty="0"/>
              <a:t> | Bureau of Transportation Statistics</a:t>
            </a:r>
          </a:p>
        </p:txBody>
      </p:sp>
      <p:sp>
        <p:nvSpPr>
          <p:cNvPr id="29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5EB4F025-7D32-CACC-F77A-954352A12368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30" name="TextBox 13">
            <a:hlinkClick r:id="rId10" action="ppaction://hlinksldjump"/>
            <a:extLst>
              <a:ext uri="{FF2B5EF4-FFF2-40B4-BE49-F238E27FC236}">
                <a16:creationId xmlns:a16="http://schemas.microsoft.com/office/drawing/2014/main" id="{6257CE4F-131A-E288-B9EB-063333699D6D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31" name="TextBox 14">
            <a:hlinkClick r:id="rId11" action="ppaction://hlinksldjump"/>
            <a:extLst>
              <a:ext uri="{FF2B5EF4-FFF2-40B4-BE49-F238E27FC236}">
                <a16:creationId xmlns:a16="http://schemas.microsoft.com/office/drawing/2014/main" id="{F45C6A27-8F2C-BF74-2249-00B33D8C9C1C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8490952" y="-708339"/>
            <a:ext cx="13031377" cy="11141745"/>
            <a:chOff x="0" y="0"/>
            <a:chExt cx="34321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929855" y="4415939"/>
            <a:ext cx="22357833" cy="3039421"/>
            <a:chOff x="0" y="0"/>
            <a:chExt cx="5888483" cy="8005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88483" cy="800506"/>
            </a:xfrm>
            <a:custGeom>
              <a:avLst/>
              <a:gdLst/>
              <a:ahLst/>
              <a:cxnLst/>
              <a:rect l="l" t="t" r="r" b="b"/>
              <a:pathLst>
                <a:path w="5888483" h="800506">
                  <a:moveTo>
                    <a:pt x="0" y="0"/>
                  </a:moveTo>
                  <a:lnTo>
                    <a:pt x="5888483" y="0"/>
                  </a:lnTo>
                  <a:lnTo>
                    <a:pt x="5888483" y="800506"/>
                  </a:lnTo>
                  <a:lnTo>
                    <a:pt x="0" y="800506"/>
                  </a:lnTo>
                  <a:close/>
                </a:path>
              </a:pathLst>
            </a:custGeom>
            <a:solidFill>
              <a:srgbClr val="E5E5E5">
                <a:alpha val="6470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5888483" cy="781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62828" y="2364517"/>
            <a:ext cx="7661538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Key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2828" y="3298079"/>
            <a:ext cx="86345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Recommendations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09157" y="4669905"/>
            <a:ext cx="1037286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Invest in lower-emission modes (e.g., increase rail and inland waterway usage)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Promote containerization in high-cost, high-emission lanes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Implement seasonal freight management strategies to reduce Q4 congestion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 emissions data for carbon reporting and transport policy.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81151" y="1813240"/>
            <a:ext cx="2893479" cy="2893479"/>
            <a:chOff x="0" y="0"/>
            <a:chExt cx="14840029" cy="14840029"/>
          </a:xfrm>
        </p:grpSpPr>
        <p:sp>
          <p:nvSpPr>
            <p:cNvPr id="22" name="Freeform 2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642" r="-24642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778323" y="1813240"/>
            <a:ext cx="2893479" cy="2893479"/>
            <a:chOff x="0" y="0"/>
            <a:chExt cx="14840029" cy="14840029"/>
          </a:xfrm>
        </p:grpSpPr>
        <p:sp>
          <p:nvSpPr>
            <p:cNvPr id="26" name="Freeform 2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28" name="Freeform 2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16369" r="-16369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581151" y="4830749"/>
            <a:ext cx="2893479" cy="2893479"/>
            <a:chOff x="0" y="0"/>
            <a:chExt cx="14840029" cy="14840029"/>
          </a:xfrm>
        </p:grpSpPr>
        <p:sp>
          <p:nvSpPr>
            <p:cNvPr id="30" name="Freeform 3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31" name="Freeform 3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32" name="Freeform 3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4778323" y="4903800"/>
            <a:ext cx="2893479" cy="2893479"/>
            <a:chOff x="0" y="0"/>
            <a:chExt cx="14840029" cy="14840029"/>
          </a:xfrm>
        </p:grpSpPr>
        <p:sp>
          <p:nvSpPr>
            <p:cNvPr id="34" name="Freeform 3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35" name="Freeform 3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36" name="Freeform 3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6286" r="-26286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3946166" y="3994548"/>
            <a:ext cx="1491409" cy="149140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3E003E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43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5328158E-11D1-B102-48CD-A530C63DDCFF}"/>
              </a:ext>
            </a:extLst>
          </p:cNvPr>
          <p:cNvSpPr txBox="1"/>
          <p:nvPr/>
        </p:nvSpPr>
        <p:spPr>
          <a:xfrm>
            <a:off x="13286099" y="1330430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44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D0D35E3D-BAB0-8C4C-A86C-44E93D6ED067}"/>
              </a:ext>
            </a:extLst>
          </p:cNvPr>
          <p:cNvSpPr txBox="1"/>
          <p:nvPr/>
        </p:nvSpPr>
        <p:spPr>
          <a:xfrm>
            <a:off x="16576061" y="1330430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45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B90414B9-EBC3-02FD-CB1B-A8793D6B748D}"/>
              </a:ext>
            </a:extLst>
          </p:cNvPr>
          <p:cNvSpPr txBox="1"/>
          <p:nvPr/>
        </p:nvSpPr>
        <p:spPr>
          <a:xfrm>
            <a:off x="5888940" y="1332823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46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01CB1E9D-0AFD-93E6-5164-9F2AEE8362BC}"/>
              </a:ext>
            </a:extLst>
          </p:cNvPr>
          <p:cNvSpPr txBox="1"/>
          <p:nvPr/>
        </p:nvSpPr>
        <p:spPr>
          <a:xfrm>
            <a:off x="8161268" y="1356496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47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BE862046-3460-C2B8-F186-D530C653999F}"/>
              </a:ext>
            </a:extLst>
          </p:cNvPr>
          <p:cNvSpPr txBox="1"/>
          <p:nvPr/>
        </p:nvSpPr>
        <p:spPr>
          <a:xfrm>
            <a:off x="11067141" y="1336519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C187C820-E9FB-B49D-551C-59E551F46F46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88" b="-7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3135716" y="-427373"/>
            <a:ext cx="17747856" cy="11141745"/>
            <a:chOff x="0" y="0"/>
            <a:chExt cx="46743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4333" cy="2934451"/>
            </a:xfrm>
            <a:custGeom>
              <a:avLst/>
              <a:gdLst/>
              <a:ahLst/>
              <a:cxnLst/>
              <a:rect l="l" t="t" r="r" b="b"/>
              <a:pathLst>
                <a:path w="4674333" h="2934451">
                  <a:moveTo>
                    <a:pt x="0" y="0"/>
                  </a:moveTo>
                  <a:lnTo>
                    <a:pt x="4674333" y="0"/>
                  </a:lnTo>
                  <a:lnTo>
                    <a:pt x="4674333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743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37710" y="4900563"/>
            <a:ext cx="5222028" cy="217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75"/>
              </a:lnSpc>
            </a:pPr>
            <a:r>
              <a:rPr lang="en-US" sz="15731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37710" y="3090638"/>
            <a:ext cx="7486656" cy="217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75"/>
              </a:lnSpc>
            </a:pPr>
            <a:r>
              <a:rPr lang="en-US" sz="15731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</a:t>
            </a:r>
          </a:p>
        </p:txBody>
      </p:sp>
      <p:sp>
        <p:nvSpPr>
          <p:cNvPr id="18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98E39ED3-BECE-FB17-E6CA-80629F57447F}"/>
              </a:ext>
            </a:extLst>
          </p:cNvPr>
          <p:cNvSpPr txBox="1"/>
          <p:nvPr/>
        </p:nvSpPr>
        <p:spPr>
          <a:xfrm>
            <a:off x="13286099" y="1330430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9" name="TextBox 15">
            <a:hlinkClick r:id="rId6" action="ppaction://hlinksldjump"/>
            <a:extLst>
              <a:ext uri="{FF2B5EF4-FFF2-40B4-BE49-F238E27FC236}">
                <a16:creationId xmlns:a16="http://schemas.microsoft.com/office/drawing/2014/main" id="{66E930C6-5851-E595-CF0F-44B11A18F7AB}"/>
              </a:ext>
            </a:extLst>
          </p:cNvPr>
          <p:cNvSpPr txBox="1"/>
          <p:nvPr/>
        </p:nvSpPr>
        <p:spPr>
          <a:xfrm>
            <a:off x="16576061" y="1330430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20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5E1E6457-67D9-269E-15A3-960DD5082D45}"/>
              </a:ext>
            </a:extLst>
          </p:cNvPr>
          <p:cNvSpPr txBox="1"/>
          <p:nvPr/>
        </p:nvSpPr>
        <p:spPr>
          <a:xfrm>
            <a:off x="5888940" y="1332823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21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862AB973-B92D-CD6F-C60D-9183B0638689}"/>
              </a:ext>
            </a:extLst>
          </p:cNvPr>
          <p:cNvSpPr txBox="1"/>
          <p:nvPr/>
        </p:nvSpPr>
        <p:spPr>
          <a:xfrm>
            <a:off x="8161268" y="1356496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22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CA707043-B202-8A2E-7066-D6252FCCE887}"/>
              </a:ext>
            </a:extLst>
          </p:cNvPr>
          <p:cNvSpPr txBox="1"/>
          <p:nvPr/>
        </p:nvSpPr>
        <p:spPr>
          <a:xfrm>
            <a:off x="11067141" y="1336519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34BD695-080F-C461-75E0-2653B80D731F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" action="ppaction://hlinkshowjump?jump=nextslide"/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29855" y="-403539"/>
            <a:ext cx="13031377" cy="11141745"/>
            <a:chOff x="0" y="0"/>
            <a:chExt cx="34321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01800" y="-403540"/>
            <a:ext cx="4125400" cy="10858421"/>
            <a:chOff x="0" y="0"/>
            <a:chExt cx="1018958" cy="3159949"/>
          </a:xfrm>
          <a:solidFill>
            <a:srgbClr val="3E003E"/>
          </a:solidFill>
        </p:grpSpPr>
        <p:sp>
          <p:nvSpPr>
            <p:cNvPr id="8" name="TextBox 8"/>
            <p:cNvSpPr txBox="1"/>
            <p:nvPr/>
          </p:nvSpPr>
          <p:spPr>
            <a:xfrm>
              <a:off x="0" y="19050"/>
              <a:ext cx="1018958" cy="314089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018958" cy="3159949"/>
            </a:xfrm>
            <a:custGeom>
              <a:avLst/>
              <a:gdLst/>
              <a:ahLst/>
              <a:cxnLst/>
              <a:rect l="l" t="t" r="r" b="b"/>
              <a:pathLst>
                <a:path w="1018958" h="3159949">
                  <a:moveTo>
                    <a:pt x="0" y="0"/>
                  </a:moveTo>
                  <a:lnTo>
                    <a:pt x="1018958" y="0"/>
                  </a:lnTo>
                  <a:lnTo>
                    <a:pt x="1018958" y="3159949"/>
                  </a:lnTo>
                  <a:lnTo>
                    <a:pt x="0" y="315994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0" name="Group 3">
            <a:extLst>
              <a:ext uri="{FF2B5EF4-FFF2-40B4-BE49-F238E27FC236}">
                <a16:creationId xmlns:a16="http://schemas.microsoft.com/office/drawing/2014/main" id="{C3A49FB2-D49F-3FAF-EB28-756FCA790922}"/>
              </a:ext>
            </a:extLst>
          </p:cNvPr>
          <p:cNvGrpSpPr/>
          <p:nvPr/>
        </p:nvGrpSpPr>
        <p:grpSpPr>
          <a:xfrm rot="5400000">
            <a:off x="7144636" y="-8478023"/>
            <a:ext cx="3308074" cy="19457057"/>
            <a:chOff x="0" y="0"/>
            <a:chExt cx="3432132" cy="2934451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3F031502-F289-EE4D-087C-16103AD7B4C2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C00A4DCC-4668-BB6F-A732-997D6A25B1D0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09386" y="2762547"/>
            <a:ext cx="5937387" cy="53734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42024" r="-4202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366453" y="4648945"/>
            <a:ext cx="1465360" cy="1465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003E">
                <a:alpha val="0"/>
              </a:srgbClr>
            </a:solidFill>
            <a:ln w="342900" cap="sq">
              <a:solidFill>
                <a:srgbClr val="3E003E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58027" y="5443045"/>
            <a:ext cx="7079683" cy="213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3"/>
              </a:lnSpc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project analyzes U.S. freight transportation data (2021–2024) to uncover inefficiencies and environmental impacts in national logistics systems using the CRISP-DM framework and Power BI. Focused on freight volume, economic value, emissions, transport modes, and containerization to identify inefficiencies and support sustainable logistics decision-making.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8027" y="4358643"/>
            <a:ext cx="6381795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The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58027" y="3432333"/>
            <a:ext cx="4838921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About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11939" y="837362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EF8DC611-B54E-2540-FEE7-DD9EBDFE4A8C}"/>
              </a:ext>
            </a:extLst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39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9472DC7B-33B0-E5A3-825B-D9C669667F3C}"/>
              </a:ext>
            </a:extLst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40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EB6AA696-AC40-4AAA-1A68-6946CC7500C3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41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2A980FAA-4417-B30C-8FC0-39391F45008C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42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D693E751-A0E3-8F45-6EFD-6503F233F0DB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711939" y="837362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hlinkClick r:id="" action="ppaction://hlinkshowjump?jump=nextslide"/>
          </p:cNvPr>
          <p:cNvSpPr/>
          <p:nvPr/>
        </p:nvSpPr>
        <p:spPr>
          <a:xfrm>
            <a:off x="15333339" y="9459182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3">
            <a:extLst>
              <a:ext uri="{FF2B5EF4-FFF2-40B4-BE49-F238E27FC236}">
                <a16:creationId xmlns:a16="http://schemas.microsoft.com/office/drawing/2014/main" id="{C81A182A-B811-57A0-BDD7-B784AC52215B}"/>
              </a:ext>
            </a:extLst>
          </p:cNvPr>
          <p:cNvGrpSpPr/>
          <p:nvPr/>
        </p:nvGrpSpPr>
        <p:grpSpPr>
          <a:xfrm rot="5400000">
            <a:off x="5801808" y="-2232724"/>
            <a:ext cx="10047030" cy="14741078"/>
            <a:chOff x="0" y="0"/>
            <a:chExt cx="3432132" cy="2934451"/>
          </a:xfrm>
        </p:grpSpPr>
        <p:sp>
          <p:nvSpPr>
            <p:cNvPr id="44" name="Freeform 4">
              <a:extLst>
                <a:ext uri="{FF2B5EF4-FFF2-40B4-BE49-F238E27FC236}">
                  <a16:creationId xmlns:a16="http://schemas.microsoft.com/office/drawing/2014/main" id="{5C2F8526-6EB6-C77F-9BAE-CE5304E5DB5E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9725F0AF-885A-4DEC-1220-9AAE84237D04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5105399" y="2156934"/>
            <a:ext cx="23393399" cy="6553200"/>
            <a:chOff x="0" y="0"/>
            <a:chExt cx="5888483" cy="1148018"/>
          </a:xfrm>
          <a:gradFill flip="none" rotWithShape="1">
            <a:gsLst>
              <a:gs pos="22000">
                <a:schemeClr val="bg1"/>
              </a:gs>
              <a:gs pos="80000">
                <a:srgbClr val="3E003E">
                  <a:tint val="44500"/>
                  <a:satMod val="160000"/>
                </a:srgbClr>
              </a:gs>
              <a:gs pos="100000">
                <a:srgbClr val="3E003E"/>
              </a:gs>
            </a:gsLst>
            <a:path path="rect">
              <a:fillToRect l="100000" t="100000"/>
            </a:path>
            <a:tileRect r="-100000" b="-100000"/>
          </a:gra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88483" cy="1148018"/>
            </a:xfrm>
            <a:custGeom>
              <a:avLst/>
              <a:gdLst/>
              <a:ahLst/>
              <a:cxnLst/>
              <a:rect l="l" t="t" r="r" b="b"/>
              <a:pathLst>
                <a:path w="5888483" h="1148018">
                  <a:moveTo>
                    <a:pt x="0" y="0"/>
                  </a:moveTo>
                  <a:lnTo>
                    <a:pt x="5888483" y="0"/>
                  </a:lnTo>
                  <a:lnTo>
                    <a:pt x="5888483" y="1148018"/>
                  </a:lnTo>
                  <a:lnTo>
                    <a:pt x="0" y="1148018"/>
                  </a:lnTo>
                  <a:close/>
                </a:path>
              </a:pathLst>
            </a:custGeom>
            <a:grpFill/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5888483" cy="112896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2000" y="5160556"/>
            <a:ext cx="4838921" cy="185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Shipment Process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2000" y="4234247"/>
            <a:ext cx="4838921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Business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715000" y="1714500"/>
            <a:ext cx="4280037" cy="7452834"/>
            <a:chOff x="0" y="0"/>
            <a:chExt cx="585917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5917" cy="812800"/>
            </a:xfrm>
            <a:custGeom>
              <a:avLst/>
              <a:gdLst/>
              <a:ahLst/>
              <a:cxnLst/>
              <a:rect l="l" t="t" r="r" b="b"/>
              <a:pathLst>
                <a:path w="585917" h="812800">
                  <a:moveTo>
                    <a:pt x="0" y="0"/>
                  </a:moveTo>
                  <a:lnTo>
                    <a:pt x="585917" y="0"/>
                  </a:lnTo>
                  <a:lnTo>
                    <a:pt x="58591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 l="-56300" r="-56300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0210800" y="2496960"/>
            <a:ext cx="7827553" cy="5832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transportation modes account for the highest freight volume and value?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 the monthly distribution of freight-related carbon emissions?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ports or border districts (DEPE) handle the most freight and costs? (if DEPE was included)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there a correlation between freight volume, value, and emissions?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does containerization affect efficiency and shipping charges?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commodities contribute most to CO₂ emissions?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do seasonal patterns influence freight and environmental outcomes?</a:t>
            </a:r>
          </a:p>
        </p:txBody>
      </p:sp>
      <p:sp>
        <p:nvSpPr>
          <p:cNvPr id="58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ECDBB85-7F1F-7C3B-5EE7-6DEBAE71ABDA}"/>
              </a:ext>
            </a:extLst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59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3508EF3B-BCBF-6037-279E-5E749CB779CA}"/>
              </a:ext>
            </a:extLst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60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76094077-5FDF-B818-E195-027C7C080600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61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B8967570-5FEA-3111-36CF-26DAC0559C1E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62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FA2E742A-FD25-C8EE-39A5-F48301E7BC32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0E4E-0DF9-BA8A-E11B-E5C90E699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44EA48-B8A4-52BE-F910-A4E37AB3F408}"/>
              </a:ext>
            </a:extLst>
          </p:cNvPr>
          <p:cNvSpPr/>
          <p:nvPr/>
        </p:nvSpPr>
        <p:spPr>
          <a:xfrm>
            <a:off x="2076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rgbClr val="3E003E">
                  <a:tint val="45000"/>
                  <a:satMod val="400000"/>
                </a:srgbClr>
              </a:duotone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1E0FB12-E608-26DF-6F24-896C4AFCBBFD}"/>
              </a:ext>
            </a:extLst>
          </p:cNvPr>
          <p:cNvGrpSpPr/>
          <p:nvPr/>
        </p:nvGrpSpPr>
        <p:grpSpPr>
          <a:xfrm>
            <a:off x="-929855" y="-403539"/>
            <a:ext cx="13031377" cy="11141745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A03B59-6D29-B57E-9CCA-80FE6C18B6B2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0BB12AA-2372-612A-2BF0-7F198817EA79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8C9F4F9-131D-F203-DDAB-9856B2E6F34A}"/>
              </a:ext>
            </a:extLst>
          </p:cNvPr>
          <p:cNvSpPr/>
          <p:nvPr/>
        </p:nvSpPr>
        <p:spPr>
          <a:xfrm>
            <a:off x="1654775" y="1306185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CEB07A-A656-0909-AD76-7C728EA340BA}"/>
              </a:ext>
            </a:extLst>
          </p:cNvPr>
          <p:cNvSpPr/>
          <p:nvPr/>
        </p:nvSpPr>
        <p:spPr>
          <a:xfrm>
            <a:off x="15333339" y="8925782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1D9B785-857E-68DF-707B-1D4B8370D475}"/>
              </a:ext>
            </a:extLst>
          </p:cNvPr>
          <p:cNvSpPr txBox="1"/>
          <p:nvPr/>
        </p:nvSpPr>
        <p:spPr>
          <a:xfrm>
            <a:off x="7524529" y="2153281"/>
            <a:ext cx="9391871" cy="93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5"/>
              </a:lnSpc>
            </a:pPr>
            <a:r>
              <a:rPr lang="en-US" sz="7200" dirty="0"/>
              <a:t>CRISP-DM Approach</a:t>
            </a:r>
            <a:endParaRPr lang="en-US" sz="6768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08BD0BC-F649-D947-1D81-D2BF102F7E57}"/>
              </a:ext>
            </a:extLst>
          </p:cNvPr>
          <p:cNvSpPr txBox="1"/>
          <p:nvPr/>
        </p:nvSpPr>
        <p:spPr>
          <a:xfrm>
            <a:off x="1217591" y="2153281"/>
            <a:ext cx="676202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C83FEA0-62C6-34D7-D157-ED5A6F4EE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8852148"/>
              </p:ext>
            </p:extLst>
          </p:nvPr>
        </p:nvGraphicFramePr>
        <p:xfrm>
          <a:off x="475343" y="2044700"/>
          <a:ext cx="164592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989E87B8-2C54-EE67-C6DB-146F59AF4363}"/>
              </a:ext>
            </a:extLst>
          </p:cNvPr>
          <p:cNvSpPr txBox="1"/>
          <p:nvPr/>
        </p:nvSpPr>
        <p:spPr>
          <a:xfrm>
            <a:off x="13286099" y="1330430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9" name="TextBox 15">
            <a:hlinkClick r:id="rId14" action="ppaction://hlinksldjump"/>
            <a:extLst>
              <a:ext uri="{FF2B5EF4-FFF2-40B4-BE49-F238E27FC236}">
                <a16:creationId xmlns:a16="http://schemas.microsoft.com/office/drawing/2014/main" id="{74248129-4071-483B-8B7B-96FB0E3612C3}"/>
              </a:ext>
            </a:extLst>
          </p:cNvPr>
          <p:cNvSpPr txBox="1"/>
          <p:nvPr/>
        </p:nvSpPr>
        <p:spPr>
          <a:xfrm>
            <a:off x="16576061" y="1330430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0" name="TextBox 12">
            <a:hlinkClick r:id="rId15" action="ppaction://hlinksldjump"/>
            <a:extLst>
              <a:ext uri="{FF2B5EF4-FFF2-40B4-BE49-F238E27FC236}">
                <a16:creationId xmlns:a16="http://schemas.microsoft.com/office/drawing/2014/main" id="{517CB3A4-777A-E4FE-4358-EFDA40355650}"/>
              </a:ext>
            </a:extLst>
          </p:cNvPr>
          <p:cNvSpPr txBox="1"/>
          <p:nvPr/>
        </p:nvSpPr>
        <p:spPr>
          <a:xfrm>
            <a:off x="5888940" y="1332823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1" name="TextBox 13">
            <a:hlinkClick r:id="rId16" action="ppaction://hlinksldjump"/>
            <a:extLst>
              <a:ext uri="{FF2B5EF4-FFF2-40B4-BE49-F238E27FC236}">
                <a16:creationId xmlns:a16="http://schemas.microsoft.com/office/drawing/2014/main" id="{B04D8823-BBDD-2E30-6DA0-F67FEAF4DED2}"/>
              </a:ext>
            </a:extLst>
          </p:cNvPr>
          <p:cNvSpPr txBox="1"/>
          <p:nvPr/>
        </p:nvSpPr>
        <p:spPr>
          <a:xfrm>
            <a:off x="8161268" y="1356496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2" name="TextBox 14">
            <a:hlinkClick r:id="rId17" action="ppaction://hlinksldjump"/>
            <a:extLst>
              <a:ext uri="{FF2B5EF4-FFF2-40B4-BE49-F238E27FC236}">
                <a16:creationId xmlns:a16="http://schemas.microsoft.com/office/drawing/2014/main" id="{42BC3FE1-20C5-DD11-00A2-3BB65E9F5E00}"/>
              </a:ext>
            </a:extLst>
          </p:cNvPr>
          <p:cNvSpPr txBox="1"/>
          <p:nvPr/>
        </p:nvSpPr>
        <p:spPr>
          <a:xfrm>
            <a:off x="11067141" y="1336519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289296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"/>
            <a:ext cx="18288000" cy="1038955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5170138" y="-342900"/>
            <a:ext cx="13031377" cy="12805192"/>
            <a:chOff x="0" y="0"/>
            <a:chExt cx="34321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11939" y="8330191"/>
            <a:ext cx="5959863" cy="606822"/>
          </a:xfrm>
          <a:custGeom>
            <a:avLst/>
            <a:gdLst/>
            <a:ahLst/>
            <a:cxnLst/>
            <a:rect l="l" t="t" r="r" b="b"/>
            <a:pathLst>
              <a:path w="5959863" h="606822">
                <a:moveTo>
                  <a:pt x="0" y="0"/>
                </a:moveTo>
                <a:lnTo>
                  <a:pt x="5959863" y="0"/>
                </a:lnTo>
                <a:lnTo>
                  <a:pt x="5959863" y="606823"/>
                </a:lnTo>
                <a:lnTo>
                  <a:pt x="0" y="606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00973" y="4784388"/>
            <a:ext cx="638179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00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&amp; Technologies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71802" y="2064936"/>
            <a:ext cx="6568667" cy="65686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E003E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347776" y="3917615"/>
            <a:ext cx="3666326" cy="3499369"/>
          </a:xfrm>
          <a:custGeom>
            <a:avLst/>
            <a:gdLst/>
            <a:ahLst/>
            <a:cxnLst/>
            <a:rect l="l" t="t" r="r" b="b"/>
            <a:pathLst>
              <a:path w="15572971" h="14863810">
                <a:moveTo>
                  <a:pt x="7786486" y="11891"/>
                </a:moveTo>
                <a:cubicBezTo>
                  <a:pt x="5127664" y="0"/>
                  <a:pt x="2665709" y="1411641"/>
                  <a:pt x="1332855" y="3712286"/>
                </a:cubicBezTo>
                <a:cubicBezTo>
                  <a:pt x="0" y="6012931"/>
                  <a:pt x="0" y="8850880"/>
                  <a:pt x="1332855" y="11151525"/>
                </a:cubicBezTo>
                <a:cubicBezTo>
                  <a:pt x="2665709" y="13452170"/>
                  <a:pt x="5127664" y="14863811"/>
                  <a:pt x="7786486" y="14851920"/>
                </a:cubicBezTo>
                <a:cubicBezTo>
                  <a:pt x="10445306" y="14863811"/>
                  <a:pt x="12907262" y="13452170"/>
                  <a:pt x="14240117" y="11151525"/>
                </a:cubicBezTo>
                <a:cubicBezTo>
                  <a:pt x="15572971" y="8850880"/>
                  <a:pt x="15572971" y="6012931"/>
                  <a:pt x="14240117" y="3712286"/>
                </a:cubicBezTo>
                <a:cubicBezTo>
                  <a:pt x="12907262" y="1411641"/>
                  <a:pt x="10445306" y="0"/>
                  <a:pt x="7786486" y="11891"/>
                </a:cubicBezTo>
                <a:close/>
              </a:path>
            </a:pathLst>
          </a:custGeom>
          <a:solidFill>
            <a:srgbClr val="3E003E"/>
          </a:solid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13397282" y="3964866"/>
            <a:ext cx="3567315" cy="3404866"/>
          </a:xfrm>
          <a:custGeom>
            <a:avLst/>
            <a:gdLst/>
            <a:ahLst/>
            <a:cxnLst/>
            <a:rect l="l" t="t" r="r" b="b"/>
            <a:pathLst>
              <a:path w="15152415" h="14462405">
                <a:moveTo>
                  <a:pt x="7576208" y="11570"/>
                </a:moveTo>
                <a:cubicBezTo>
                  <a:pt x="4989189" y="0"/>
                  <a:pt x="2593721" y="1373519"/>
                  <a:pt x="1296860" y="3612034"/>
                </a:cubicBezTo>
                <a:cubicBezTo>
                  <a:pt x="0" y="5850548"/>
                  <a:pt x="0" y="8611857"/>
                  <a:pt x="1296860" y="10850372"/>
                </a:cubicBezTo>
                <a:cubicBezTo>
                  <a:pt x="2593721" y="13088886"/>
                  <a:pt x="4989189" y="14462405"/>
                  <a:pt x="7576208" y="14450835"/>
                </a:cubicBezTo>
                <a:cubicBezTo>
                  <a:pt x="10163226" y="14462405"/>
                  <a:pt x="12558694" y="13088886"/>
                  <a:pt x="13855555" y="10850372"/>
                </a:cubicBezTo>
                <a:cubicBezTo>
                  <a:pt x="15152416" y="8611857"/>
                  <a:pt x="15152416" y="5850548"/>
                  <a:pt x="13855555" y="3612034"/>
                </a:cubicBezTo>
                <a:cubicBezTo>
                  <a:pt x="12558694" y="1373519"/>
                  <a:pt x="10163226" y="0"/>
                  <a:pt x="7576208" y="11570"/>
                </a:cubicBezTo>
                <a:close/>
              </a:path>
            </a:pathLst>
          </a:custGeom>
          <a:solidFill>
            <a:srgbClr val="3E003E"/>
          </a:solid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>
              <a:solidFill>
                <a:srgbClr val="3E003E"/>
              </a:solidFill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3486625" y="4050141"/>
            <a:ext cx="3388627" cy="3234316"/>
          </a:xfrm>
          <a:custGeom>
            <a:avLst/>
            <a:gdLst/>
            <a:ahLst/>
            <a:cxnLst/>
            <a:rect l="l" t="t" r="r" b="b"/>
            <a:pathLst>
              <a:path w="14393427" h="13737979">
                <a:moveTo>
                  <a:pt x="7196714" y="10990"/>
                </a:moveTo>
                <a:cubicBezTo>
                  <a:pt x="4739280" y="0"/>
                  <a:pt x="2463801" y="1304719"/>
                  <a:pt x="1231900" y="3431106"/>
                </a:cubicBezTo>
                <a:cubicBezTo>
                  <a:pt x="0" y="5557493"/>
                  <a:pt x="0" y="8180487"/>
                  <a:pt x="1231900" y="10306874"/>
                </a:cubicBezTo>
                <a:cubicBezTo>
                  <a:pt x="2463801" y="12433261"/>
                  <a:pt x="4739280" y="13737980"/>
                  <a:pt x="7196714" y="13726990"/>
                </a:cubicBezTo>
                <a:cubicBezTo>
                  <a:pt x="9654147" y="13737980"/>
                  <a:pt x="11929626" y="12433261"/>
                  <a:pt x="13161527" y="10306874"/>
                </a:cubicBezTo>
                <a:cubicBezTo>
                  <a:pt x="14393427" y="8180487"/>
                  <a:pt x="14393427" y="5557493"/>
                  <a:pt x="13161527" y="3431106"/>
                </a:cubicBezTo>
                <a:cubicBezTo>
                  <a:pt x="11929626" y="1304719"/>
                  <a:pt x="9654147" y="0"/>
                  <a:pt x="7196714" y="10990"/>
                </a:cubicBezTo>
                <a:close/>
              </a:path>
            </a:pathLst>
          </a:custGeom>
          <a:blipFill>
            <a:blip r:embed="rId8"/>
            <a:stretch>
              <a:fillRect l="-26286" r="-26286"/>
            </a:stretch>
          </a:blip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Box 22"/>
          <p:cNvSpPr txBox="1"/>
          <p:nvPr/>
        </p:nvSpPr>
        <p:spPr>
          <a:xfrm>
            <a:off x="3135716" y="8510110"/>
            <a:ext cx="3566734" cy="27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1"/>
              </a:lnSpc>
            </a:pPr>
            <a:r>
              <a:rPr lang="en-US" sz="2001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www.reallygreatsite.com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00973" y="3858079"/>
            <a:ext cx="4838921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Tools</a:t>
            </a:r>
            <a:r>
              <a:rPr lang="en-US" sz="6768" b="1" dirty="0">
                <a:solidFill>
                  <a:srgbClr val="2C6AD3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37710" y="4099323"/>
            <a:ext cx="4377576" cy="307776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Python</a:t>
            </a:r>
            <a:r>
              <a:rPr lang="en-US" sz="2000" dirty="0"/>
              <a:t> – For initial EDA or emissions estimation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Power BI</a:t>
            </a:r>
            <a:r>
              <a:rPr lang="en-US" sz="2000" dirty="0"/>
              <a:t> – Data modeling, DAX, dashboard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Power Query</a:t>
            </a:r>
            <a:r>
              <a:rPr lang="en-US" sz="2000" dirty="0"/>
              <a:t> – Data transformation &amp; custom column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GitHub</a:t>
            </a:r>
            <a:r>
              <a:rPr lang="en-US" sz="2000" dirty="0"/>
              <a:t> – Version control and project documentation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CRISP-DM</a:t>
            </a:r>
            <a:r>
              <a:rPr lang="en-US" sz="2000" dirty="0"/>
              <a:t> – Structured project execution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297734" y="1799809"/>
            <a:ext cx="1151035" cy="115103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>
              <a:solidFill>
                <a:srgbClr val="3E003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28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48A9836E-2817-644F-FA3E-9B3F759DB2E7}"/>
              </a:ext>
            </a:extLst>
          </p:cNvPr>
          <p:cNvSpPr txBox="1"/>
          <p:nvPr/>
        </p:nvSpPr>
        <p:spPr>
          <a:xfrm>
            <a:off x="13286099" y="1330430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29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024DCD83-74A6-1877-A9AD-AB90FD8B5E8D}"/>
              </a:ext>
            </a:extLst>
          </p:cNvPr>
          <p:cNvSpPr txBox="1"/>
          <p:nvPr/>
        </p:nvSpPr>
        <p:spPr>
          <a:xfrm>
            <a:off x="16576061" y="1330430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30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23690E66-C437-8258-7EE5-B335316E28AB}"/>
              </a:ext>
            </a:extLst>
          </p:cNvPr>
          <p:cNvSpPr txBox="1"/>
          <p:nvPr/>
        </p:nvSpPr>
        <p:spPr>
          <a:xfrm>
            <a:off x="5888940" y="1332823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31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3E3EF910-9746-83F7-990D-C99B36FC5A36}"/>
              </a:ext>
            </a:extLst>
          </p:cNvPr>
          <p:cNvSpPr txBox="1"/>
          <p:nvPr/>
        </p:nvSpPr>
        <p:spPr>
          <a:xfrm>
            <a:off x="8161268" y="1356496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32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A14E0E83-DC8D-48E2-FB47-1CF085BAA7FC}"/>
              </a:ext>
            </a:extLst>
          </p:cNvPr>
          <p:cNvSpPr txBox="1"/>
          <p:nvPr/>
        </p:nvSpPr>
        <p:spPr>
          <a:xfrm>
            <a:off x="11067141" y="1336519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  <p:sp>
        <p:nvSpPr>
          <p:cNvPr id="35" name="Freeform 6"/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98881-22D5-192A-2CAC-734EF44E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12CBBB-9155-ED02-34AE-5D0B335A1CCB}"/>
              </a:ext>
            </a:extLst>
          </p:cNvPr>
          <p:cNvSpPr/>
          <p:nvPr/>
        </p:nvSpPr>
        <p:spPr>
          <a:xfrm>
            <a:off x="0" y="1"/>
            <a:ext cx="18288000" cy="1038955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505CC97-F661-100A-B78F-CADE9981CFFD}"/>
              </a:ext>
            </a:extLst>
          </p:cNvPr>
          <p:cNvGrpSpPr/>
          <p:nvPr/>
        </p:nvGrpSpPr>
        <p:grpSpPr>
          <a:xfrm rot="-10800000">
            <a:off x="5170138" y="-342900"/>
            <a:ext cx="13031377" cy="12805192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7DD78AE-9C8E-0716-D2C0-EFF8A5BD9885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6FE73F8-7DBF-DDED-D576-04434F99E690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51D29572-10E3-7E7F-E4A6-BD8C86569677}"/>
              </a:ext>
            </a:extLst>
          </p:cNvPr>
          <p:cNvSpPr/>
          <p:nvPr/>
        </p:nvSpPr>
        <p:spPr>
          <a:xfrm>
            <a:off x="1711939" y="8330191"/>
            <a:ext cx="5959863" cy="606822"/>
          </a:xfrm>
          <a:custGeom>
            <a:avLst/>
            <a:gdLst/>
            <a:ahLst/>
            <a:cxnLst/>
            <a:rect l="l" t="t" r="r" b="b"/>
            <a:pathLst>
              <a:path w="5959863" h="606822">
                <a:moveTo>
                  <a:pt x="0" y="0"/>
                </a:moveTo>
                <a:lnTo>
                  <a:pt x="5959863" y="0"/>
                </a:lnTo>
                <a:lnTo>
                  <a:pt x="5959863" y="606823"/>
                </a:lnTo>
                <a:lnTo>
                  <a:pt x="0" y="606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D234367-DE4A-A6AB-66F4-DD4459197702}"/>
              </a:ext>
            </a:extLst>
          </p:cNvPr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000D68C-02AB-E023-E38B-EC7565DBEAFD}"/>
              </a:ext>
            </a:extLst>
          </p:cNvPr>
          <p:cNvSpPr txBox="1"/>
          <p:nvPr/>
        </p:nvSpPr>
        <p:spPr>
          <a:xfrm>
            <a:off x="1500973" y="4784388"/>
            <a:ext cx="638179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00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&amp; Technologies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F9CB916-2520-1BF6-3F0E-059C0B0A4A52}"/>
              </a:ext>
            </a:extLst>
          </p:cNvPr>
          <p:cNvGrpSpPr/>
          <p:nvPr/>
        </p:nvGrpSpPr>
        <p:grpSpPr>
          <a:xfrm>
            <a:off x="7671802" y="2064936"/>
            <a:ext cx="6568667" cy="6568667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77550B4-CF3B-6E52-EADD-EE9BE962C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E003E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A766DCA-CECD-9156-90DC-46BEE4D089A2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65AEFD7D-C4FE-B02E-461E-092509C78815}"/>
              </a:ext>
            </a:extLst>
          </p:cNvPr>
          <p:cNvSpPr/>
          <p:nvPr/>
        </p:nvSpPr>
        <p:spPr>
          <a:xfrm>
            <a:off x="13347776" y="3917615"/>
            <a:ext cx="3666326" cy="3499369"/>
          </a:xfrm>
          <a:custGeom>
            <a:avLst/>
            <a:gdLst/>
            <a:ahLst/>
            <a:cxnLst/>
            <a:rect l="l" t="t" r="r" b="b"/>
            <a:pathLst>
              <a:path w="15572971" h="14863810">
                <a:moveTo>
                  <a:pt x="7786486" y="11891"/>
                </a:moveTo>
                <a:cubicBezTo>
                  <a:pt x="5127664" y="0"/>
                  <a:pt x="2665709" y="1411641"/>
                  <a:pt x="1332855" y="3712286"/>
                </a:cubicBezTo>
                <a:cubicBezTo>
                  <a:pt x="0" y="6012931"/>
                  <a:pt x="0" y="8850880"/>
                  <a:pt x="1332855" y="11151525"/>
                </a:cubicBezTo>
                <a:cubicBezTo>
                  <a:pt x="2665709" y="13452170"/>
                  <a:pt x="5127664" y="14863811"/>
                  <a:pt x="7786486" y="14851920"/>
                </a:cubicBezTo>
                <a:cubicBezTo>
                  <a:pt x="10445306" y="14863811"/>
                  <a:pt x="12907262" y="13452170"/>
                  <a:pt x="14240117" y="11151525"/>
                </a:cubicBezTo>
                <a:cubicBezTo>
                  <a:pt x="15572971" y="8850880"/>
                  <a:pt x="15572971" y="6012931"/>
                  <a:pt x="14240117" y="3712286"/>
                </a:cubicBezTo>
                <a:cubicBezTo>
                  <a:pt x="12907262" y="1411641"/>
                  <a:pt x="10445306" y="0"/>
                  <a:pt x="7786486" y="11891"/>
                </a:cubicBezTo>
                <a:close/>
              </a:path>
            </a:pathLst>
          </a:custGeom>
          <a:solidFill>
            <a:srgbClr val="3E003E"/>
          </a:solid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BBEDE73-53F8-F4DE-9F00-87C4489E4BF2}"/>
              </a:ext>
            </a:extLst>
          </p:cNvPr>
          <p:cNvSpPr/>
          <p:nvPr/>
        </p:nvSpPr>
        <p:spPr>
          <a:xfrm>
            <a:off x="13397282" y="3964866"/>
            <a:ext cx="3567315" cy="3404866"/>
          </a:xfrm>
          <a:custGeom>
            <a:avLst/>
            <a:gdLst/>
            <a:ahLst/>
            <a:cxnLst/>
            <a:rect l="l" t="t" r="r" b="b"/>
            <a:pathLst>
              <a:path w="15152415" h="14462405">
                <a:moveTo>
                  <a:pt x="7576208" y="11570"/>
                </a:moveTo>
                <a:cubicBezTo>
                  <a:pt x="4989189" y="0"/>
                  <a:pt x="2593721" y="1373519"/>
                  <a:pt x="1296860" y="3612034"/>
                </a:cubicBezTo>
                <a:cubicBezTo>
                  <a:pt x="0" y="5850548"/>
                  <a:pt x="0" y="8611857"/>
                  <a:pt x="1296860" y="10850372"/>
                </a:cubicBezTo>
                <a:cubicBezTo>
                  <a:pt x="2593721" y="13088886"/>
                  <a:pt x="4989189" y="14462405"/>
                  <a:pt x="7576208" y="14450835"/>
                </a:cubicBezTo>
                <a:cubicBezTo>
                  <a:pt x="10163226" y="14462405"/>
                  <a:pt x="12558694" y="13088886"/>
                  <a:pt x="13855555" y="10850372"/>
                </a:cubicBezTo>
                <a:cubicBezTo>
                  <a:pt x="15152416" y="8611857"/>
                  <a:pt x="15152416" y="5850548"/>
                  <a:pt x="13855555" y="3612034"/>
                </a:cubicBezTo>
                <a:cubicBezTo>
                  <a:pt x="12558694" y="1373519"/>
                  <a:pt x="10163226" y="0"/>
                  <a:pt x="7576208" y="11570"/>
                </a:cubicBezTo>
                <a:close/>
              </a:path>
            </a:pathLst>
          </a:custGeom>
          <a:solidFill>
            <a:srgbClr val="3E003E"/>
          </a:solid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>
              <a:solidFill>
                <a:srgbClr val="3E003E"/>
              </a:solidFill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06EE0BC-CDE5-FDA0-2DA6-54FAE05FD6E5}"/>
              </a:ext>
            </a:extLst>
          </p:cNvPr>
          <p:cNvSpPr/>
          <p:nvPr/>
        </p:nvSpPr>
        <p:spPr>
          <a:xfrm>
            <a:off x="13486625" y="4050141"/>
            <a:ext cx="3388627" cy="3234316"/>
          </a:xfrm>
          <a:custGeom>
            <a:avLst/>
            <a:gdLst/>
            <a:ahLst/>
            <a:cxnLst/>
            <a:rect l="l" t="t" r="r" b="b"/>
            <a:pathLst>
              <a:path w="14393427" h="13737979">
                <a:moveTo>
                  <a:pt x="7196714" y="10990"/>
                </a:moveTo>
                <a:cubicBezTo>
                  <a:pt x="4739280" y="0"/>
                  <a:pt x="2463801" y="1304719"/>
                  <a:pt x="1231900" y="3431106"/>
                </a:cubicBezTo>
                <a:cubicBezTo>
                  <a:pt x="0" y="5557493"/>
                  <a:pt x="0" y="8180487"/>
                  <a:pt x="1231900" y="10306874"/>
                </a:cubicBezTo>
                <a:cubicBezTo>
                  <a:pt x="2463801" y="12433261"/>
                  <a:pt x="4739280" y="13737980"/>
                  <a:pt x="7196714" y="13726990"/>
                </a:cubicBezTo>
                <a:cubicBezTo>
                  <a:pt x="9654147" y="13737980"/>
                  <a:pt x="11929626" y="12433261"/>
                  <a:pt x="13161527" y="10306874"/>
                </a:cubicBezTo>
                <a:cubicBezTo>
                  <a:pt x="14393427" y="8180487"/>
                  <a:pt x="14393427" y="5557493"/>
                  <a:pt x="13161527" y="3431106"/>
                </a:cubicBezTo>
                <a:cubicBezTo>
                  <a:pt x="11929626" y="1304719"/>
                  <a:pt x="9654147" y="0"/>
                  <a:pt x="7196714" y="10990"/>
                </a:cubicBezTo>
                <a:close/>
              </a:path>
            </a:pathLst>
          </a:custGeom>
          <a:blipFill>
            <a:blip r:embed="rId8"/>
            <a:stretch>
              <a:fillRect l="-26286" r="-26286"/>
            </a:stretch>
          </a:blip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C4242FC-9AF3-4F15-B94A-1793C066B1ED}"/>
              </a:ext>
            </a:extLst>
          </p:cNvPr>
          <p:cNvSpPr txBox="1"/>
          <p:nvPr/>
        </p:nvSpPr>
        <p:spPr>
          <a:xfrm>
            <a:off x="3135716" y="8510110"/>
            <a:ext cx="3566734" cy="27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1"/>
              </a:lnSpc>
            </a:pPr>
            <a:r>
              <a:rPr lang="en-US" sz="2001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www.reallygreatsite.com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3EBA0D5-C165-7330-4E4C-9C8B64D8299A}"/>
              </a:ext>
            </a:extLst>
          </p:cNvPr>
          <p:cNvSpPr txBox="1"/>
          <p:nvPr/>
        </p:nvSpPr>
        <p:spPr>
          <a:xfrm>
            <a:off x="1500973" y="3858079"/>
            <a:ext cx="4838921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Tools</a:t>
            </a:r>
            <a:r>
              <a:rPr lang="en-US" sz="6768" b="1" dirty="0">
                <a:solidFill>
                  <a:srgbClr val="2C6AD3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8151F72-CA62-7639-2722-FAF40179B5E2}"/>
              </a:ext>
            </a:extLst>
          </p:cNvPr>
          <p:cNvSpPr txBox="1"/>
          <p:nvPr/>
        </p:nvSpPr>
        <p:spPr>
          <a:xfrm>
            <a:off x="8837710" y="4099323"/>
            <a:ext cx="4377576" cy="307776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Python</a:t>
            </a:r>
            <a:r>
              <a:rPr lang="en-US" sz="2000" dirty="0"/>
              <a:t> – For initial EDA or emissions estimation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Power BI</a:t>
            </a:r>
            <a:r>
              <a:rPr lang="en-US" sz="2000" dirty="0"/>
              <a:t> – Data modeling, DAX, dashboard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Power Query</a:t>
            </a:r>
            <a:r>
              <a:rPr lang="en-US" sz="2000" dirty="0"/>
              <a:t> – Data transformation &amp; custom column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GitHub</a:t>
            </a:r>
            <a:r>
              <a:rPr lang="en-US" sz="2000" dirty="0"/>
              <a:t> – Version control and project documentation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CRISP-DM</a:t>
            </a:r>
            <a:r>
              <a:rPr lang="en-US" sz="2000" dirty="0"/>
              <a:t> – Structured project execution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D4850C3-9D4D-8744-4729-166859F4A56D}"/>
              </a:ext>
            </a:extLst>
          </p:cNvPr>
          <p:cNvGrpSpPr/>
          <p:nvPr/>
        </p:nvGrpSpPr>
        <p:grpSpPr>
          <a:xfrm>
            <a:off x="10297734" y="1799809"/>
            <a:ext cx="1151035" cy="1151035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F1282E-1B67-F09E-7A35-F668EF0D01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>
              <a:solidFill>
                <a:srgbClr val="3E003E"/>
              </a:solidFill>
              <a:prstDash val="solid"/>
              <a:miter/>
            </a:ln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7C13D8A8-A693-4045-3090-8688C94DA7A5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28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9682BC64-D130-BC2D-747F-886867FA9797}"/>
              </a:ext>
            </a:extLst>
          </p:cNvPr>
          <p:cNvSpPr txBox="1"/>
          <p:nvPr/>
        </p:nvSpPr>
        <p:spPr>
          <a:xfrm>
            <a:off x="13286099" y="1330430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29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E28461C0-1DA9-7B61-6F28-94A2E6FE0E18}"/>
              </a:ext>
            </a:extLst>
          </p:cNvPr>
          <p:cNvSpPr txBox="1"/>
          <p:nvPr/>
        </p:nvSpPr>
        <p:spPr>
          <a:xfrm>
            <a:off x="16576061" y="1330430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30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A33B6DC3-65F6-9949-7F83-359427B33AAC}"/>
              </a:ext>
            </a:extLst>
          </p:cNvPr>
          <p:cNvSpPr txBox="1"/>
          <p:nvPr/>
        </p:nvSpPr>
        <p:spPr>
          <a:xfrm>
            <a:off x="5888940" y="1332823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31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D2A0A2C2-7E4C-E6DF-636D-1609066FC582}"/>
              </a:ext>
            </a:extLst>
          </p:cNvPr>
          <p:cNvSpPr txBox="1"/>
          <p:nvPr/>
        </p:nvSpPr>
        <p:spPr>
          <a:xfrm>
            <a:off x="8161268" y="1356496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32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C8EBA5D6-113D-3C22-400E-BE4A4D04CFE7}"/>
              </a:ext>
            </a:extLst>
          </p:cNvPr>
          <p:cNvSpPr txBox="1"/>
          <p:nvPr/>
        </p:nvSpPr>
        <p:spPr>
          <a:xfrm>
            <a:off x="11067141" y="1336519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D0A96FD0-5E08-B92B-0BDA-30B78C01D296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1970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8490952" y="-708339"/>
            <a:ext cx="13031377" cy="11141745"/>
            <a:chOff x="0" y="0"/>
            <a:chExt cx="34321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</p:cNvPr>
          <p:cNvSpPr/>
          <p:nvPr/>
        </p:nvSpPr>
        <p:spPr>
          <a:xfrm>
            <a:off x="18992770" y="9670976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3825596" y="3390900"/>
            <a:ext cx="4081404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Insights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792200" y="4156922"/>
            <a:ext cx="17834905" cy="2205778"/>
            <a:chOff x="0" y="0"/>
            <a:chExt cx="5690050" cy="5809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90050" cy="580946"/>
            </a:xfrm>
            <a:custGeom>
              <a:avLst/>
              <a:gdLst/>
              <a:ahLst/>
              <a:cxnLst/>
              <a:rect l="l" t="t" r="r" b="b"/>
              <a:pathLst>
                <a:path w="5690050" h="580946">
                  <a:moveTo>
                    <a:pt x="0" y="0"/>
                  </a:moveTo>
                  <a:lnTo>
                    <a:pt x="5690050" y="0"/>
                  </a:lnTo>
                  <a:lnTo>
                    <a:pt x="5690050" y="580946"/>
                  </a:lnTo>
                  <a:lnTo>
                    <a:pt x="0" y="580946"/>
                  </a:lnTo>
                  <a:close/>
                </a:path>
              </a:pathLst>
            </a:custGeom>
            <a:solidFill>
              <a:srgbClr val="3E003E"/>
            </a:solidFill>
            <a:ln>
              <a:solidFill>
                <a:srgbClr val="3E003E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5690050" cy="56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985913" y="4484340"/>
            <a:ext cx="7518495" cy="176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5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Containerization Report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1551453" y="7999911"/>
            <a:ext cx="3102905" cy="310290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3E003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28" name="TextBox 21"/>
          <p:cNvSpPr txBox="1"/>
          <p:nvPr/>
        </p:nvSpPr>
        <p:spPr>
          <a:xfrm>
            <a:off x="13748691" y="6570405"/>
            <a:ext cx="6992421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/>
              <a:t>The dashboard shows that most shipments (61.5%) are non-</a:t>
            </a:r>
            <a:r>
              <a:rPr lang="en-US" sz="2000" dirty="0" err="1"/>
              <a:t>containerised</a:t>
            </a:r>
            <a:r>
              <a:rPr lang="en-US" sz="2000" dirty="0"/>
              <a:t> (Code 0), accounting for the highest freight charges ($168.3bn) and weight (7T). Container codes 1 and X represent a smaller share of charges and weight. Monthly trends show stable values with slight peaks in July and September. Overall, the data suggests a heavy reliance on bulk shipping and limited container use, indicating room for improved </a:t>
            </a:r>
            <a:r>
              <a:rPr lang="en-US" sz="2000" dirty="0" err="1"/>
              <a:t>containerisation</a:t>
            </a:r>
            <a:r>
              <a:rPr lang="en-US" sz="2000" dirty="0"/>
              <a:t> and cost efficiency.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CE2C7C7-47D1-2AF8-C42F-100DA59E9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86" y="2267788"/>
            <a:ext cx="12801600" cy="7181850"/>
          </a:xfrm>
          <a:prstGeom prst="rect">
            <a:avLst/>
          </a:prstGeom>
        </p:spPr>
      </p:pic>
      <p:sp>
        <p:nvSpPr>
          <p:cNvPr id="37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2E748FEF-FD00-49E3-21D3-064A8B4537A1}"/>
              </a:ext>
            </a:extLst>
          </p:cNvPr>
          <p:cNvSpPr txBox="1"/>
          <p:nvPr/>
        </p:nvSpPr>
        <p:spPr>
          <a:xfrm>
            <a:off x="13286099" y="1330430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38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9899A16F-2F38-43B2-E68D-503C2B24B2B6}"/>
              </a:ext>
            </a:extLst>
          </p:cNvPr>
          <p:cNvSpPr txBox="1"/>
          <p:nvPr/>
        </p:nvSpPr>
        <p:spPr>
          <a:xfrm>
            <a:off x="16576061" y="1330430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39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FFECF62A-865E-DF2A-0C9F-95C1FE89737A}"/>
              </a:ext>
            </a:extLst>
          </p:cNvPr>
          <p:cNvSpPr txBox="1"/>
          <p:nvPr/>
        </p:nvSpPr>
        <p:spPr>
          <a:xfrm>
            <a:off x="5888940" y="1332823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40" name="TextBox 13">
            <a:hlinkClick r:id="rId10" action="ppaction://hlinksldjump"/>
            <a:extLst>
              <a:ext uri="{FF2B5EF4-FFF2-40B4-BE49-F238E27FC236}">
                <a16:creationId xmlns:a16="http://schemas.microsoft.com/office/drawing/2014/main" id="{63580C93-84FD-46C3-0F74-8FD96289E03C}"/>
              </a:ext>
            </a:extLst>
          </p:cNvPr>
          <p:cNvSpPr txBox="1"/>
          <p:nvPr/>
        </p:nvSpPr>
        <p:spPr>
          <a:xfrm>
            <a:off x="8161268" y="1356496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41" name="TextBox 14">
            <a:hlinkClick r:id="rId11" action="ppaction://hlinksldjump"/>
            <a:extLst>
              <a:ext uri="{FF2B5EF4-FFF2-40B4-BE49-F238E27FC236}">
                <a16:creationId xmlns:a16="http://schemas.microsoft.com/office/drawing/2014/main" id="{15440CB0-610E-4604-60B4-8C7DB488FA83}"/>
              </a:ext>
            </a:extLst>
          </p:cNvPr>
          <p:cNvSpPr txBox="1"/>
          <p:nvPr/>
        </p:nvSpPr>
        <p:spPr>
          <a:xfrm>
            <a:off x="11067141" y="1336519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4E78C3D6-AE37-D31C-0B91-2E3A0CDBFC48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745AA-6925-39BD-B5E3-D8CDAE64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BA9EA0-23DD-C88D-D926-FA450FED2AA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332CECF-C107-EA16-E6AD-7B95674C6B59}"/>
              </a:ext>
            </a:extLst>
          </p:cNvPr>
          <p:cNvGrpSpPr/>
          <p:nvPr/>
        </p:nvGrpSpPr>
        <p:grpSpPr>
          <a:xfrm rot="-10800000">
            <a:off x="8490952" y="-708339"/>
            <a:ext cx="13031377" cy="11141745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913B45C-8F0A-4DE0-E56C-F7E8F0B82E04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EB9B631-A3C3-0854-EC90-2B1BD8A41514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2B85A7-D68A-CB2B-07C7-4161C3B9933E}"/>
              </a:ext>
            </a:extLst>
          </p:cNvPr>
          <p:cNvSpPr/>
          <p:nvPr/>
        </p:nvSpPr>
        <p:spPr>
          <a:xfrm>
            <a:off x="18992770" y="9670976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F173574-B44B-08B4-487E-9059451F32BC}"/>
              </a:ext>
            </a:extLst>
          </p:cNvPr>
          <p:cNvSpPr txBox="1"/>
          <p:nvPr/>
        </p:nvSpPr>
        <p:spPr>
          <a:xfrm>
            <a:off x="13825596" y="2617053"/>
            <a:ext cx="4081404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Insights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E44FDEC-3A87-E872-6770-B805844C2564}"/>
              </a:ext>
            </a:extLst>
          </p:cNvPr>
          <p:cNvGrpSpPr/>
          <p:nvPr/>
        </p:nvGrpSpPr>
        <p:grpSpPr>
          <a:xfrm>
            <a:off x="13792200" y="3383075"/>
            <a:ext cx="17834905" cy="2205778"/>
            <a:chOff x="0" y="0"/>
            <a:chExt cx="5690050" cy="5809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4C2D76B-3472-B857-6133-5423A46DB224}"/>
                </a:ext>
              </a:extLst>
            </p:cNvPr>
            <p:cNvSpPr/>
            <p:nvPr/>
          </p:nvSpPr>
          <p:spPr>
            <a:xfrm>
              <a:off x="0" y="0"/>
              <a:ext cx="5690050" cy="580946"/>
            </a:xfrm>
            <a:custGeom>
              <a:avLst/>
              <a:gdLst/>
              <a:ahLst/>
              <a:cxnLst/>
              <a:rect l="l" t="t" r="r" b="b"/>
              <a:pathLst>
                <a:path w="5690050" h="580946">
                  <a:moveTo>
                    <a:pt x="0" y="0"/>
                  </a:moveTo>
                  <a:lnTo>
                    <a:pt x="5690050" y="0"/>
                  </a:lnTo>
                  <a:lnTo>
                    <a:pt x="5690050" y="580946"/>
                  </a:lnTo>
                  <a:lnTo>
                    <a:pt x="0" y="580946"/>
                  </a:lnTo>
                  <a:close/>
                </a:path>
              </a:pathLst>
            </a:custGeom>
            <a:solidFill>
              <a:srgbClr val="3E003E"/>
            </a:solidFill>
            <a:ln>
              <a:solidFill>
                <a:srgbClr val="3E003E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84BF0A7-0FA0-E331-6B75-3C2CD2DF838E}"/>
                </a:ext>
              </a:extLst>
            </p:cNvPr>
            <p:cNvSpPr txBox="1"/>
            <p:nvPr/>
          </p:nvSpPr>
          <p:spPr>
            <a:xfrm>
              <a:off x="0" y="19050"/>
              <a:ext cx="5690050" cy="56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9EDF06A1-E015-D2B7-34D5-07B17CE1C84D}"/>
              </a:ext>
            </a:extLst>
          </p:cNvPr>
          <p:cNvSpPr txBox="1"/>
          <p:nvPr/>
        </p:nvSpPr>
        <p:spPr>
          <a:xfrm>
            <a:off x="13985913" y="3710493"/>
            <a:ext cx="7518495" cy="176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5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Freight and Shipment Report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11CB3460-5AC3-0763-0A6D-56D0F6F16685}"/>
              </a:ext>
            </a:extLst>
          </p:cNvPr>
          <p:cNvGrpSpPr/>
          <p:nvPr/>
        </p:nvGrpSpPr>
        <p:grpSpPr>
          <a:xfrm>
            <a:off x="-1551453" y="7999911"/>
            <a:ext cx="3102905" cy="3102905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03ABEAC7-F2FE-DDA4-C793-224D691882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3E003E"/>
              </a:solidFill>
              <a:prstDash val="solid"/>
              <a:miter/>
            </a:ln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0C4E323-D5C2-D119-A924-45B5883F05DA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28" name="TextBox 21">
            <a:extLst>
              <a:ext uri="{FF2B5EF4-FFF2-40B4-BE49-F238E27FC236}">
                <a16:creationId xmlns:a16="http://schemas.microsoft.com/office/drawing/2014/main" id="{83A8D93B-1FF0-D6EF-0761-D21E4F3FA5A9}"/>
              </a:ext>
            </a:extLst>
          </p:cNvPr>
          <p:cNvSpPr txBox="1"/>
          <p:nvPr/>
        </p:nvSpPr>
        <p:spPr>
          <a:xfrm>
            <a:off x="13748691" y="5796558"/>
            <a:ext cx="6992421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/>
              <a:t>The dashboard presents a comprehensive view of transborder freight activity. A total of 6 million shipments weighing 8 trillion </a:t>
            </a:r>
            <a:r>
              <a:rPr lang="en-US" sz="2000" dirty="0" err="1"/>
              <a:t>tonnes</a:t>
            </a:r>
            <a:r>
              <a:rPr lang="en-US" sz="2000" dirty="0"/>
              <a:t> generated $17.21 trillion in value. Regionally, the highest freight activity is concentrated in zones coded 6 (32.31%) and 5 (29.06%).Transport mode 5 dominated both in volume (1,655bn </a:t>
            </a:r>
            <a:r>
              <a:rPr lang="en-US" sz="2000" dirty="0" err="1"/>
              <a:t>tonnes</a:t>
            </a:r>
            <a:r>
              <a:rPr lang="en-US" sz="2000" dirty="0"/>
              <a:t>) and value ($10.73tn), followed by modes 6 and 7. Freight charges per commodity averaged 39,922, with total freight charges reaching $239.79bn. Correlation analysis shows a strong positive relationship between </a:t>
            </a:r>
            <a:r>
              <a:rPr lang="en-US" sz="2000" dirty="0" err="1"/>
              <a:t>shipweight</a:t>
            </a:r>
            <a:r>
              <a:rPr lang="en-US" sz="2000" dirty="0"/>
              <a:t> and freight value, while time series trends reveal peak freight activity in 2023 across most transport modes.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40E179-1CD2-962D-F467-AB649BE4E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942" y="2270467"/>
            <a:ext cx="13221655" cy="7370750"/>
          </a:xfrm>
          <a:prstGeom prst="rect">
            <a:avLst/>
          </a:prstGeom>
        </p:spPr>
      </p:pic>
      <p:sp>
        <p:nvSpPr>
          <p:cNvPr id="33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F5F2AA1D-944D-C49E-BD39-EEDB4EE1E60D}"/>
              </a:ext>
            </a:extLst>
          </p:cNvPr>
          <p:cNvSpPr txBox="1"/>
          <p:nvPr/>
        </p:nvSpPr>
        <p:spPr>
          <a:xfrm>
            <a:off x="13286099" y="1330430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34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8C3E6388-DACF-D725-E4D3-B29A5A94926B}"/>
              </a:ext>
            </a:extLst>
          </p:cNvPr>
          <p:cNvSpPr txBox="1"/>
          <p:nvPr/>
        </p:nvSpPr>
        <p:spPr>
          <a:xfrm>
            <a:off x="16576061" y="1330430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35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B8639085-0056-1074-2219-EBAE1B1F3F24}"/>
              </a:ext>
            </a:extLst>
          </p:cNvPr>
          <p:cNvSpPr txBox="1"/>
          <p:nvPr/>
        </p:nvSpPr>
        <p:spPr>
          <a:xfrm>
            <a:off x="5888940" y="1332823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36" name="TextBox 13">
            <a:hlinkClick r:id="rId10" action="ppaction://hlinksldjump"/>
            <a:extLst>
              <a:ext uri="{FF2B5EF4-FFF2-40B4-BE49-F238E27FC236}">
                <a16:creationId xmlns:a16="http://schemas.microsoft.com/office/drawing/2014/main" id="{993A8C4B-3F0B-EE73-68AE-1CCFB5011BBA}"/>
              </a:ext>
            </a:extLst>
          </p:cNvPr>
          <p:cNvSpPr txBox="1"/>
          <p:nvPr/>
        </p:nvSpPr>
        <p:spPr>
          <a:xfrm>
            <a:off x="8161268" y="1356496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37" name="TextBox 14">
            <a:hlinkClick r:id="rId11" action="ppaction://hlinksldjump"/>
            <a:extLst>
              <a:ext uri="{FF2B5EF4-FFF2-40B4-BE49-F238E27FC236}">
                <a16:creationId xmlns:a16="http://schemas.microsoft.com/office/drawing/2014/main" id="{385027F7-1386-239C-B8BB-99376890B3C7}"/>
              </a:ext>
            </a:extLst>
          </p:cNvPr>
          <p:cNvSpPr txBox="1"/>
          <p:nvPr/>
        </p:nvSpPr>
        <p:spPr>
          <a:xfrm>
            <a:off x="11067141" y="1336519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AE5FA83A-AA4F-2B62-29D0-7CC7A5CE1E83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140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ECA90-8E27-5121-6544-FF6B05CD8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B1668C-2FFF-B687-4091-7B290F5D3D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05EB256-1733-6601-B771-5205F96D5152}"/>
              </a:ext>
            </a:extLst>
          </p:cNvPr>
          <p:cNvGrpSpPr/>
          <p:nvPr/>
        </p:nvGrpSpPr>
        <p:grpSpPr>
          <a:xfrm rot="-10800000">
            <a:off x="8490952" y="-708339"/>
            <a:ext cx="13031377" cy="11141745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BB5CFA6-183B-33B7-AF8A-4853E1B0FF6B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7C76CE0-8739-86AD-F0AE-36D2F64F646B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7B73A2-0809-5FD7-CC0B-83145D0345DE}"/>
              </a:ext>
            </a:extLst>
          </p:cNvPr>
          <p:cNvSpPr/>
          <p:nvPr/>
        </p:nvSpPr>
        <p:spPr>
          <a:xfrm>
            <a:off x="18992770" y="9670976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6C04FF3-A0DB-2461-37AF-B6094EF3633A}"/>
              </a:ext>
            </a:extLst>
          </p:cNvPr>
          <p:cNvSpPr txBox="1"/>
          <p:nvPr/>
        </p:nvSpPr>
        <p:spPr>
          <a:xfrm>
            <a:off x="13825596" y="2617053"/>
            <a:ext cx="4081404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Insights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14B343D-C930-ACE7-635C-E2F04C2F2E63}"/>
              </a:ext>
            </a:extLst>
          </p:cNvPr>
          <p:cNvGrpSpPr/>
          <p:nvPr/>
        </p:nvGrpSpPr>
        <p:grpSpPr>
          <a:xfrm>
            <a:off x="13792200" y="3383075"/>
            <a:ext cx="17834905" cy="2205778"/>
            <a:chOff x="0" y="0"/>
            <a:chExt cx="5690050" cy="5809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DE12C84-B5D5-DA37-FB24-80FFE3AF03D4}"/>
                </a:ext>
              </a:extLst>
            </p:cNvPr>
            <p:cNvSpPr/>
            <p:nvPr/>
          </p:nvSpPr>
          <p:spPr>
            <a:xfrm>
              <a:off x="0" y="0"/>
              <a:ext cx="5690050" cy="580946"/>
            </a:xfrm>
            <a:custGeom>
              <a:avLst/>
              <a:gdLst/>
              <a:ahLst/>
              <a:cxnLst/>
              <a:rect l="l" t="t" r="r" b="b"/>
              <a:pathLst>
                <a:path w="5690050" h="580946">
                  <a:moveTo>
                    <a:pt x="0" y="0"/>
                  </a:moveTo>
                  <a:lnTo>
                    <a:pt x="5690050" y="0"/>
                  </a:lnTo>
                  <a:lnTo>
                    <a:pt x="5690050" y="580946"/>
                  </a:lnTo>
                  <a:lnTo>
                    <a:pt x="0" y="580946"/>
                  </a:lnTo>
                  <a:close/>
                </a:path>
              </a:pathLst>
            </a:custGeom>
            <a:solidFill>
              <a:srgbClr val="3E003E"/>
            </a:solidFill>
            <a:ln>
              <a:solidFill>
                <a:srgbClr val="3E003E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B3678DD-EE6C-7A53-A4A4-1715ADEB8C34}"/>
                </a:ext>
              </a:extLst>
            </p:cNvPr>
            <p:cNvSpPr txBox="1"/>
            <p:nvPr/>
          </p:nvSpPr>
          <p:spPr>
            <a:xfrm>
              <a:off x="0" y="19050"/>
              <a:ext cx="5690050" cy="56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86E1605-0831-CE96-1555-35C723CC0611}"/>
              </a:ext>
            </a:extLst>
          </p:cNvPr>
          <p:cNvSpPr txBox="1"/>
          <p:nvPr/>
        </p:nvSpPr>
        <p:spPr>
          <a:xfrm>
            <a:off x="13985913" y="3710493"/>
            <a:ext cx="7518495" cy="176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Transport and Emissions Report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7F00354-F6D4-BD2B-22B1-81FF46DE3A2E}"/>
              </a:ext>
            </a:extLst>
          </p:cNvPr>
          <p:cNvGrpSpPr/>
          <p:nvPr/>
        </p:nvGrpSpPr>
        <p:grpSpPr>
          <a:xfrm>
            <a:off x="-1551453" y="7999911"/>
            <a:ext cx="3102905" cy="3102905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DB2C0E54-E2E0-414C-75B9-0EC81517C2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3E003E"/>
              </a:solidFill>
              <a:prstDash val="solid"/>
              <a:miter/>
            </a:ln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DDB9C590-333E-54AD-A18D-8CE59FC237B9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28" name="TextBox 21">
            <a:extLst>
              <a:ext uri="{FF2B5EF4-FFF2-40B4-BE49-F238E27FC236}">
                <a16:creationId xmlns:a16="http://schemas.microsoft.com/office/drawing/2014/main" id="{488F0DDD-656E-AB8E-660C-C82D372AA41D}"/>
              </a:ext>
            </a:extLst>
          </p:cNvPr>
          <p:cNvSpPr txBox="1"/>
          <p:nvPr/>
        </p:nvSpPr>
        <p:spPr>
          <a:xfrm>
            <a:off x="13748691" y="5796558"/>
            <a:ext cx="7511394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000" dirty="0"/>
              <a:t>The dashboard captures total emissions of 302.60 billion </a:t>
            </a:r>
            <a:r>
              <a:rPr lang="en-US" sz="2000" dirty="0" err="1"/>
              <a:t>tonnes</a:t>
            </a:r>
            <a:r>
              <a:rPr lang="en-US" sz="2000" dirty="0"/>
              <a:t> CO₂, with an average of 0.04tCO₂ per </a:t>
            </a:r>
            <a:r>
              <a:rPr lang="en-US" sz="2000" dirty="0" err="1"/>
              <a:t>tonne</a:t>
            </a:r>
            <a:r>
              <a:rPr lang="en-US" sz="2000" dirty="0"/>
              <a:t> of freight and 51.88KtCO₂ per shipment. The latest annual emissions stand at 45.70 billion </a:t>
            </a:r>
            <a:r>
              <a:rPr lang="en-US" sz="2000" dirty="0" err="1"/>
              <a:t>tonnes</a:t>
            </a:r>
            <a:r>
              <a:rPr lang="en-US" sz="2000" dirty="0"/>
              <a:t> CO₂, showing a 33.29% increase relative to the 68.5bn target. Quarterly emissions peaked in 2020 (Q3: 19.6bn) and have generally declined through to 2024 (Q4: 11.9bn). Export trade accounted for 57.64% of total emissions, while transport mode 5 alone contributed 199bn </a:t>
            </a:r>
            <a:r>
              <a:rPr lang="en-US" sz="2000" dirty="0" err="1"/>
              <a:t>tCO</a:t>
            </a:r>
            <a:r>
              <a:rPr lang="en-US" sz="2000" dirty="0"/>
              <a:t>₂, the largest among all modes. Emissions by commodity reveal a heavy concentration, with the top commodity generating 94.60bn </a:t>
            </a:r>
            <a:r>
              <a:rPr lang="en-US" sz="2000" dirty="0" err="1"/>
              <a:t>tCO</a:t>
            </a:r>
            <a:r>
              <a:rPr lang="en-US" sz="2000" dirty="0"/>
              <a:t>₂, followed by others like 44.95bn, 17.39bn, and 13.99bn. This underscores the need for targeted carbon mitigation strategies in both mode and commodity management.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E3F219-0D93-87A6-2552-13D8452BB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63" y="2074922"/>
            <a:ext cx="12769133" cy="7337637"/>
          </a:xfrm>
          <a:prstGeom prst="rect">
            <a:avLst/>
          </a:prstGeom>
        </p:spPr>
      </p:pic>
      <p:sp>
        <p:nvSpPr>
          <p:cNvPr id="16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BC49D2C8-8011-7FA8-973C-09825DB03B1C}"/>
              </a:ext>
            </a:extLst>
          </p:cNvPr>
          <p:cNvSpPr txBox="1"/>
          <p:nvPr/>
        </p:nvSpPr>
        <p:spPr>
          <a:xfrm>
            <a:off x="13286099" y="1330430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7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AC945C96-3B9F-358B-AE51-3F57C8902D3D}"/>
              </a:ext>
            </a:extLst>
          </p:cNvPr>
          <p:cNvSpPr txBox="1"/>
          <p:nvPr/>
        </p:nvSpPr>
        <p:spPr>
          <a:xfrm>
            <a:off x="16576061" y="1330430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8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33CA6FFC-F04F-FF8B-A0D1-918769D5A489}"/>
              </a:ext>
            </a:extLst>
          </p:cNvPr>
          <p:cNvSpPr txBox="1"/>
          <p:nvPr/>
        </p:nvSpPr>
        <p:spPr>
          <a:xfrm>
            <a:off x="5888940" y="1332823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25" name="TextBox 13">
            <a:hlinkClick r:id="rId10" action="ppaction://hlinksldjump"/>
            <a:extLst>
              <a:ext uri="{FF2B5EF4-FFF2-40B4-BE49-F238E27FC236}">
                <a16:creationId xmlns:a16="http://schemas.microsoft.com/office/drawing/2014/main" id="{64E798B9-EEC9-6B70-60E6-C39B00B93DDF}"/>
              </a:ext>
            </a:extLst>
          </p:cNvPr>
          <p:cNvSpPr txBox="1"/>
          <p:nvPr/>
        </p:nvSpPr>
        <p:spPr>
          <a:xfrm>
            <a:off x="8161268" y="1356496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26" name="TextBox 14">
            <a:hlinkClick r:id="rId11" action="ppaction://hlinksldjump"/>
            <a:extLst>
              <a:ext uri="{FF2B5EF4-FFF2-40B4-BE49-F238E27FC236}">
                <a16:creationId xmlns:a16="http://schemas.microsoft.com/office/drawing/2014/main" id="{66A08070-8405-BABA-9ED5-C2F2FD7F1D2A}"/>
              </a:ext>
            </a:extLst>
          </p:cNvPr>
          <p:cNvSpPr txBox="1"/>
          <p:nvPr/>
        </p:nvSpPr>
        <p:spPr>
          <a:xfrm>
            <a:off x="11067141" y="1336519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3B9D5990-982C-1C55-1BD6-EB186B6D5303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63994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853</Words>
  <Application>Microsoft Office PowerPoint</Application>
  <PresentationFormat>Custom</PresentationFormat>
  <Paragraphs>129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Montserrat Semi-Bold</vt:lpstr>
      <vt:lpstr>Calibri</vt:lpstr>
      <vt:lpstr>Montserrat Heavy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Trans-border</dc:title>
  <cp:lastModifiedBy>Juliet Kukuia</cp:lastModifiedBy>
  <cp:revision>4</cp:revision>
  <dcterms:created xsi:type="dcterms:W3CDTF">2006-08-16T00:00:00Z</dcterms:created>
  <dcterms:modified xsi:type="dcterms:W3CDTF">2025-07-27T23:52:05Z</dcterms:modified>
  <dc:identifier>DAGj8kRJ9iA</dc:identifier>
</cp:coreProperties>
</file>